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svg" ContentType="image/svg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56" r:id="rId2"/>
    <p:sldId id="275" r:id="rId3"/>
    <p:sldId id="276" r:id="rId4"/>
    <p:sldId id="277" r:id="rId5"/>
    <p:sldId id="278" r:id="rId6"/>
    <p:sldId id="257" r:id="rId7"/>
    <p:sldId id="284" r:id="rId8"/>
    <p:sldId id="281" r:id="rId9"/>
    <p:sldId id="282" r:id="rId10"/>
    <p:sldId id="283" r:id="rId11"/>
    <p:sldId id="273" r:id="rId12"/>
    <p:sldId id="280" r:id="rId13"/>
    <p:sldId id="279" r:id="rId14"/>
  </p:sldIdLst>
  <p:sldSz cx="9144000" cy="5143500" type="screen16x9"/>
  <p:notesSz cx="6858000" cy="9144000"/>
  <p:embeddedFontLst>
    <p:embeddedFont>
      <p:font typeface="Verdana" pitchFamily="34" charset="0"/>
      <p:regular r:id="rId15"/>
      <p:bold r:id="rId16"/>
      <p:italic r:id="rId17"/>
      <p:boldItalic r:id="rId18"/>
    </p:embeddedFont>
    <p:embeddedFont>
      <p:font typeface="Open Sans Bold" charset="0"/>
      <p:regular r:id="rId19"/>
    </p:embeddedFont>
    <p:embeddedFont>
      <p:font typeface="Georgia" pitchFamily="18" charset="0"/>
      <p:regular r:id="rId20"/>
      <p:bold r:id="rId21"/>
      <p:italic r:id="rId22"/>
      <p:boldItalic r:id="rId23"/>
    </p:embeddedFont>
    <p:embeddedFont>
      <p:font typeface="Halant Medium" charset="0"/>
      <p:regular r:id="rId24"/>
    </p:embeddedFont>
    <p:embeddedFont>
      <p:font typeface="Wingdings 2" pitchFamily="18" charset="2"/>
      <p:regular r:id="rId25"/>
    </p:embeddedFont>
    <p:embeddedFont>
      <p:font typeface="Trebuchet MS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256032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512064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768096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024128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280160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1536192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1792224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048256" algn="l" defTabSz="51206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80">
          <p15:clr>
            <a:srgbClr val="A4A3A4"/>
          </p15:clr>
        </p15:guide>
        <p15:guide id="2" pos="14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9DA"/>
    <a:srgbClr val="FEEFE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104" d="100"/>
          <a:sy n="104" d="100"/>
        </p:scale>
        <p:origin x="-84" y="-480"/>
      </p:cViewPr>
      <p:guideLst>
        <p:guide orient="horz" pos="1080"/>
        <p:guide pos="14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0" i="1" cap="none" spc="0" dirty="0">
                <a:ln w="0"/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Что такое олимпиада?</a:t>
            </a:r>
          </a:p>
        </c:rich>
      </c:tx>
      <c:layout>
        <c:manualLayout>
          <c:xMode val="edge"/>
          <c:yMode val="edge"/>
          <c:x val="1.2047159774909719E-3"/>
          <c:y val="0.90612248046247845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6406311241916069"/>
          <c:y val="0.20696317381452184"/>
          <c:w val="0.4857627855623059"/>
          <c:h val="0.634468941654258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Что такое Олимпиада?</c:v>
                </c:pt>
              </c:strCache>
            </c:strRef>
          </c:tx>
          <c:spPr>
            <a:ln>
              <a:solidFill>
                <a:srgbClr val="0049DA"/>
              </a:solidFill>
            </a:ln>
          </c:spPr>
          <c:explosion val="9"/>
          <c:dPt>
            <c:idx val="0"/>
            <c:explosion val="17"/>
            <c:spPr>
              <a:solidFill>
                <a:srgbClr val="0049DA"/>
              </a:solidFill>
              <a:ln>
                <a:solidFill>
                  <a:srgbClr val="0049DA"/>
                </a:solidFill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88F8-4A67-854C-5C710B02582E}"/>
              </c:ext>
            </c:extLst>
          </c:dPt>
          <c:dPt>
            <c:idx val="1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8F8-4A67-854C-5C710B02582E}"/>
              </c:ext>
            </c:extLst>
          </c:dPt>
          <c:dPt>
            <c:idx val="2"/>
            <c:spPr>
              <a:solidFill>
                <a:schemeClr val="tx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8F8-4A67-854C-5C710B02582E}"/>
              </c:ext>
            </c:extLst>
          </c:dPt>
          <c:dLbls>
            <c:dLbl>
              <c:idx val="0"/>
              <c:layout>
                <c:manualLayout>
                  <c:x val="0.11666585010778578"/>
                  <c:y val="0.1052152241258537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rgbClr val="0049DA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rPr>
                      <a:t>80 %</a:t>
                    </a:r>
                    <a:endParaRPr lang="en-US" dirty="0">
                      <a:solidFill>
                        <a:srgbClr val="0049DA"/>
                      </a:solidFill>
                      <a:latin typeface="Verdana" pitchFamily="34" charset="0"/>
                      <a:ea typeface="Verdana" pitchFamily="34" charset="0"/>
                      <a:cs typeface="Verdana" pitchFamily="34" charset="0"/>
                    </a:endParaRPr>
                  </a:p>
                </c:rich>
              </c:tx>
              <c:showPercent val="1"/>
            </c:dLbl>
            <c:dLbl>
              <c:idx val="1"/>
              <c:layout>
                <c:manualLayout>
                  <c:x val="-0.11388809177188615"/>
                  <c:y val="-3.265300059078220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defRPr>
                    </a:pPr>
                    <a:r>
                      <a:rPr lang="en-US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rPr>
                      <a:t>5%</a:t>
                    </a:r>
                    <a:endParaRPr lang="en-US" dirty="0">
                      <a:solidFill>
                        <a:schemeClr val="accent1">
                          <a:lumMod val="75000"/>
                        </a:schemeClr>
                      </a:solidFill>
                      <a:latin typeface="Verdana" pitchFamily="34" charset="0"/>
                      <a:ea typeface="Verdana" pitchFamily="34" charset="0"/>
                      <a:cs typeface="Verdana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Percent val="1"/>
            </c:dLbl>
            <c:dLbl>
              <c:idx val="2"/>
              <c:layout>
                <c:manualLayout>
                  <c:x val="-0.14999895013858175"/>
                  <c:y val="-4.716544529779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2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defRPr>
                    </a:pPr>
                    <a:r>
                      <a:rPr lang="en-US" dirty="0" smtClean="0">
                        <a:solidFill>
                          <a:schemeClr val="tx2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rPr>
                      <a:t>15%</a:t>
                    </a:r>
                    <a:endParaRPr lang="en-US" dirty="0">
                      <a:solidFill>
                        <a:schemeClr val="tx2"/>
                      </a:solidFill>
                      <a:latin typeface="Verdana" pitchFamily="34" charset="0"/>
                      <a:ea typeface="Verdana" pitchFamily="34" charset="0"/>
                      <a:cs typeface="Verdana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Percent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0049DA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</a:defRPr>
                </a:pPr>
                <a:endParaRPr lang="ru-RU"/>
              </a:p>
            </c:txPr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дети знают</c:v>
                </c:pt>
                <c:pt idx="1">
                  <c:v>не знают</c:v>
                </c:pt>
                <c:pt idx="2">
                  <c:v>знания частичные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0.8</c:v>
                </c:pt>
                <c:pt idx="1">
                  <c:v>5.0000000000000031E-2</c:v>
                </c:pt>
                <c:pt idx="2">
                  <c:v>0.15000000000000008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8F8-4A67-854C-5C710B02582E}"/>
            </c:ext>
          </c:extLst>
        </c:ser>
        <c:dLbls>
          <c:showPercent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7.9177923514096152E-2"/>
          <c:y val="0.10476185306778227"/>
          <c:w val="0.84164415297180784"/>
          <c:h val="7.0617327401895316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772EF0-19E0-49C8-B879-30225BA50507}" type="doc">
      <dgm:prSet loTypeId="urn:microsoft.com/office/officeart/2005/8/layout/default#1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BE7B4EC-7BAE-4B8A-B451-CFA208C9BFBA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rgbClr val="002060"/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latin typeface="Verdana" pitchFamily="34" charset="0"/>
              <a:ea typeface="Verdana" pitchFamily="34" charset="0"/>
              <a:cs typeface="Verdana" pitchFamily="34" charset="0"/>
            </a:rPr>
            <a:t>«Олимпийское движение - важная часть культуры человечества, и изучение </a:t>
          </a:r>
          <a:r>
            <a:rPr lang="ru-RU" sz="18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его истории</a:t>
          </a:r>
          <a:r>
            <a:rPr lang="ru-RU" sz="1800" dirty="0">
              <a:latin typeface="Verdana" pitchFamily="34" charset="0"/>
              <a:ea typeface="Verdana" pitchFamily="34" charset="0"/>
              <a:cs typeface="Verdana" pitchFamily="34" charset="0"/>
            </a:rPr>
            <a:t>, несомненно, </a:t>
          </a:r>
          <a:endParaRPr lang="ru-RU" sz="1800" dirty="0" smtClean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должно </a:t>
          </a:r>
          <a:r>
            <a:rPr lang="ru-RU" sz="1800" dirty="0">
              <a:latin typeface="Verdana" pitchFamily="34" charset="0"/>
              <a:ea typeface="Verdana" pitchFamily="34" charset="0"/>
              <a:cs typeface="Verdana" pitchFamily="34" charset="0"/>
            </a:rPr>
            <a:t>стать частью образования любого культурного человека</a:t>
          </a:r>
          <a:r>
            <a:rPr lang="ru-RU" sz="1800" dirty="0" smtClean="0">
              <a:latin typeface="Verdana" pitchFamily="34" charset="0"/>
              <a:ea typeface="Verdana" pitchFamily="34" charset="0"/>
              <a:cs typeface="Verdana" pitchFamily="34" charset="0"/>
            </a:rPr>
            <a:t>»</a:t>
          </a:r>
          <a:endParaRPr lang="ru-RU" sz="18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dirty="0"/>
        </a:p>
      </dgm:t>
    </dgm:pt>
    <dgm:pt modelId="{767B031A-A43E-4311-8482-B2FAC70DC245}" type="parTrans" cxnId="{725E9A66-F38E-48BC-BF4B-702DE9DD4A0D}">
      <dgm:prSet/>
      <dgm:spPr/>
      <dgm:t>
        <a:bodyPr/>
        <a:lstStyle/>
        <a:p>
          <a:endParaRPr lang="ru-RU"/>
        </a:p>
      </dgm:t>
    </dgm:pt>
    <dgm:pt modelId="{309E3CF5-1FD7-4AA1-9A24-D4EBF6436A4B}" type="sibTrans" cxnId="{725E9A66-F38E-48BC-BF4B-702DE9DD4A0D}">
      <dgm:prSet/>
      <dgm:spPr/>
      <dgm:t>
        <a:bodyPr/>
        <a:lstStyle/>
        <a:p>
          <a:endParaRPr lang="ru-RU"/>
        </a:p>
      </dgm:t>
    </dgm:pt>
    <dgm:pt modelId="{2CE9D1E0-26C8-4845-8472-552D92D7A2C0}">
      <dgm:prSet phldrT="[Текст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rgbClr val="002060"/>
          </a:solidFill>
        </a:ln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>
              <a:latin typeface="Verdana" pitchFamily="34" charset="0"/>
            </a:rPr>
            <a:t>Была проведения диагностическая беседа с детьми. В ходе этой беседы было выявлено, что у детей нет достаточного количества знаний об Олимпийских играх.</a:t>
          </a:r>
        </a:p>
      </dgm:t>
    </dgm:pt>
    <dgm:pt modelId="{E8BAE79A-4113-4924-AD49-6F7D879F3179}" type="parTrans" cxnId="{88595170-FF04-4EBB-90F9-5F79AD19FA13}">
      <dgm:prSet/>
      <dgm:spPr/>
      <dgm:t>
        <a:bodyPr/>
        <a:lstStyle/>
        <a:p>
          <a:endParaRPr lang="ru-RU"/>
        </a:p>
      </dgm:t>
    </dgm:pt>
    <dgm:pt modelId="{67943BB3-5CFE-4D44-8BE4-6DC70E9A09E2}" type="sibTrans" cxnId="{88595170-FF04-4EBB-90F9-5F79AD19FA13}">
      <dgm:prSet/>
      <dgm:spPr/>
      <dgm:t>
        <a:bodyPr/>
        <a:lstStyle/>
        <a:p>
          <a:endParaRPr lang="ru-RU"/>
        </a:p>
      </dgm:t>
    </dgm:pt>
    <dgm:pt modelId="{40C14EAB-F145-4BE0-81D8-F059ECA42653}" type="pres">
      <dgm:prSet presAssocID="{4D772EF0-19E0-49C8-B879-30225BA5050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C43511-F704-46D0-A9F8-D5CBF887AD80}" type="pres">
      <dgm:prSet presAssocID="{0BE7B4EC-7BAE-4B8A-B451-CFA208C9BFBA}" presName="node" presStyleLbl="node1" presStyleIdx="0" presStyleCnt="2" custScaleX="139684" custScaleY="154941" custLinFactNeighborX="-36" custLinFactNeighborY="-172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9F17F2-F66C-4C61-A982-F415709F366D}" type="pres">
      <dgm:prSet presAssocID="{309E3CF5-1FD7-4AA1-9A24-D4EBF6436A4B}" presName="sibTrans" presStyleCnt="0"/>
      <dgm:spPr/>
    </dgm:pt>
    <dgm:pt modelId="{F9DE9497-19C5-454A-87B8-8F8611965321}" type="pres">
      <dgm:prSet presAssocID="{2CE9D1E0-26C8-4845-8472-552D92D7A2C0}" presName="node" presStyleLbl="node1" presStyleIdx="1" presStyleCnt="2" custScaleX="148817" custScaleY="153493" custLinFactNeighborX="414" custLinFactNeighborY="-159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AC6E01-2450-49AA-9BC8-050276B0731D}" type="presOf" srcId="{4D772EF0-19E0-49C8-B879-30225BA50507}" destId="{40C14EAB-F145-4BE0-81D8-F059ECA42653}" srcOrd="0" destOrd="0" presId="urn:microsoft.com/office/officeart/2005/8/layout/default#1"/>
    <dgm:cxn modelId="{88595170-FF04-4EBB-90F9-5F79AD19FA13}" srcId="{4D772EF0-19E0-49C8-B879-30225BA50507}" destId="{2CE9D1E0-26C8-4845-8472-552D92D7A2C0}" srcOrd="1" destOrd="0" parTransId="{E8BAE79A-4113-4924-AD49-6F7D879F3179}" sibTransId="{67943BB3-5CFE-4D44-8BE4-6DC70E9A09E2}"/>
    <dgm:cxn modelId="{C07DB4FD-6E37-4BB4-88AD-CDEF3634577E}" type="presOf" srcId="{0BE7B4EC-7BAE-4B8A-B451-CFA208C9BFBA}" destId="{F5C43511-F704-46D0-A9F8-D5CBF887AD80}" srcOrd="0" destOrd="0" presId="urn:microsoft.com/office/officeart/2005/8/layout/default#1"/>
    <dgm:cxn modelId="{6ED0F34A-53C4-4862-B604-A328E92C5A42}" type="presOf" srcId="{2CE9D1E0-26C8-4845-8472-552D92D7A2C0}" destId="{F9DE9497-19C5-454A-87B8-8F8611965321}" srcOrd="0" destOrd="0" presId="urn:microsoft.com/office/officeart/2005/8/layout/default#1"/>
    <dgm:cxn modelId="{725E9A66-F38E-48BC-BF4B-702DE9DD4A0D}" srcId="{4D772EF0-19E0-49C8-B879-30225BA50507}" destId="{0BE7B4EC-7BAE-4B8A-B451-CFA208C9BFBA}" srcOrd="0" destOrd="0" parTransId="{767B031A-A43E-4311-8482-B2FAC70DC245}" sibTransId="{309E3CF5-1FD7-4AA1-9A24-D4EBF6436A4B}"/>
    <dgm:cxn modelId="{0D895B29-7CAA-4401-BF12-5EE007C633FE}" type="presParOf" srcId="{40C14EAB-F145-4BE0-81D8-F059ECA42653}" destId="{F5C43511-F704-46D0-A9F8-D5CBF887AD80}" srcOrd="0" destOrd="0" presId="urn:microsoft.com/office/officeart/2005/8/layout/default#1"/>
    <dgm:cxn modelId="{054A59CA-2BDE-48E8-9D8B-9D107B2207C5}" type="presParOf" srcId="{40C14EAB-F145-4BE0-81D8-F059ECA42653}" destId="{A09F17F2-F66C-4C61-A982-F415709F366D}" srcOrd="1" destOrd="0" presId="urn:microsoft.com/office/officeart/2005/8/layout/default#1"/>
    <dgm:cxn modelId="{AF58C0EF-DEBC-4355-8F4C-FB61E2FB9CBC}" type="presParOf" srcId="{40C14EAB-F145-4BE0-81D8-F059ECA42653}" destId="{F9DE9497-19C5-454A-87B8-8F8611965321}" srcOrd="2" destOrd="0" presId="urn:microsoft.com/office/officeart/2005/8/layout/default#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531FA5-8825-4442-AF59-9C379699211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F1EFEF-FE52-4B1B-B590-A49247BD6CA0}">
      <dgm:prSet phldrT="[Текст]" custT="1"/>
      <dgm:spPr>
        <a:solidFill>
          <a:srgbClr val="0049DA"/>
        </a:solidFill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Подготовительный</a:t>
          </a:r>
        </a:p>
      </dgm:t>
    </dgm:pt>
    <dgm:pt modelId="{6C101271-076F-4DFF-90A0-3BC0B2A11C94}" type="parTrans" cxnId="{AA8A042B-1C18-4EDE-A28E-2962F18B7A8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E4AC2E7-769E-4511-90A0-9575D970507A}" type="sibTrans" cxnId="{AA8A042B-1C18-4EDE-A28E-2962F18B7A8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34E562F2-9772-46D2-9559-BD13DA8A86E5}">
      <dgm:prSet phldrT="[Текст]" custT="1"/>
      <dgm:spPr>
        <a:solidFill>
          <a:srgbClr val="0049DA"/>
        </a:solidFill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Заключительный</a:t>
          </a:r>
        </a:p>
      </dgm:t>
    </dgm:pt>
    <dgm:pt modelId="{AFDCF6D0-1A44-468A-9C5D-FCBF529F4AE4}" type="parTrans" cxnId="{1A54EC98-19B4-4448-83EF-B9829809278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118AD608-6D53-4B2F-B741-56FAF8D0A1C5}" type="sibTrans" cxnId="{1A54EC98-19B4-4448-83EF-B9829809278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5B72696-8916-4AD0-9CEC-5885D5290799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Сбор необходимого материала </a:t>
          </a:r>
        </a:p>
      </dgm:t>
    </dgm:pt>
    <dgm:pt modelId="{A7C1894F-26D9-4CA9-9893-19D2E527AFF4}" type="sibTrans" cxnId="{2B15711B-80C4-4FF9-842E-F33ED6CAC805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D8F9BDFF-28C9-4C85-9B7F-7CC664CB26F2}" type="parTrans" cxnId="{2B15711B-80C4-4FF9-842E-F33ED6CAC805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E8E36D55-5C45-4C6D-BD57-3DB93392167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Постановка цели и задач для проекта </a:t>
          </a:r>
        </a:p>
      </dgm:t>
    </dgm:pt>
    <dgm:pt modelId="{24FF97C1-B173-4D0B-960F-8FCA59368374}" type="sibTrans" cxnId="{8C59FFD0-4AA6-4019-81D0-887062F4224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7811767-2DA6-4CDF-8097-A0BD8BAA98D7}" type="parTrans" cxnId="{8C59FFD0-4AA6-4019-81D0-887062F4224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CECDC96F-F617-44FC-8E2A-2F7CD8047F36}">
      <dgm:prSet phldrT="[Текст]" custT="1"/>
      <dgm:spPr>
        <a:solidFill>
          <a:srgbClr val="0049DA"/>
        </a:solidFill>
      </dgm:spPr>
      <dgm:t>
        <a:bodyPr/>
        <a:lstStyle/>
        <a:p>
          <a:r>
            <a:rPr lang="ru-RU" sz="18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Основной</a:t>
          </a:r>
          <a:endParaRPr lang="ru-RU" sz="2200" dirty="0">
            <a:solidFill>
              <a:schemeClr val="bg1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3F2CB30-522E-4EDA-A1CB-02CB2C23E04A}" type="sibTrans" cxnId="{49D85DDD-6A8D-41B8-B71C-22F792525D4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61AF1EAC-9E50-4CDB-ABE2-1E91108C4A3A}" type="parTrans" cxnId="{49D85DDD-6A8D-41B8-B71C-22F792525D4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D26B3310-D128-4648-80BB-937E880477A5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Оформление альбома из детских рисунков «Олимпийские игры – виды спорта»</a:t>
          </a:r>
        </a:p>
      </dgm:t>
    </dgm:pt>
    <dgm:pt modelId="{38AE2235-B3CF-4AE1-8817-A52F610753DE}" type="sibTrans" cxnId="{4D25603E-F031-465D-A612-DCE29E4D41BF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FF36A8B9-6152-411E-88B2-2171729B61C8}" type="parTrans" cxnId="{4D25603E-F031-465D-A612-DCE29E4D41BF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6559B96-028E-4A0C-9180-17C934D338FE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Изобразительная деятельность</a:t>
          </a:r>
        </a:p>
      </dgm:t>
    </dgm:pt>
    <dgm:pt modelId="{78DC5035-8CDF-4BD1-8AE2-2481525B92D5}" type="sibTrans" cxnId="{D314B922-2515-449F-8705-9F0F73FCF99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089AD1B-55A1-4B66-A3C0-231289C31A36}" type="parTrans" cxnId="{D314B922-2515-449F-8705-9F0F73FCF99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CB91582C-1F0B-40DA-92AE-916405DE1A56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Беседа для детей «Что такое Олимпиада?»</a:t>
          </a:r>
        </a:p>
      </dgm:t>
    </dgm:pt>
    <dgm:pt modelId="{3ED681D0-57E4-40DC-9C00-278B065D352E}" type="sibTrans" cxnId="{2D9BC65E-C6D1-4288-8C11-F696B59B746C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09679B33-15D9-4543-9ACE-C287A8FA1ED2}" type="parTrans" cxnId="{2D9BC65E-C6D1-4288-8C11-F696B59B746C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4E887DDC-8FB7-4556-A68B-24A5D381BE5F}" type="pres">
      <dgm:prSet presAssocID="{83531FA5-8825-4442-AF59-9C379699211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D67B95-E854-4D30-8B0A-E1833F2A64F3}" type="pres">
      <dgm:prSet presAssocID="{13F1EFEF-FE52-4B1B-B590-A49247BD6CA0}" presName="composite" presStyleCnt="0"/>
      <dgm:spPr/>
    </dgm:pt>
    <dgm:pt modelId="{15AB4147-4E58-43A0-B98B-4FF18D7D3F79}" type="pres">
      <dgm:prSet presAssocID="{13F1EFEF-FE52-4B1B-B590-A49247BD6CA0}" presName="parTx" presStyleLbl="alignNode1" presStyleIdx="0" presStyleCnt="3" custScaleX="101186" custScaleY="71319" custLinFactNeighborX="-103" custLinFactNeighborY="-608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691672-EDF6-4EDB-A16D-D0E58AE8F9FD}" type="pres">
      <dgm:prSet presAssocID="{13F1EFEF-FE52-4B1B-B590-A49247BD6CA0}" presName="desTx" presStyleLbl="alignAccFollowNode1" presStyleIdx="0" presStyleCnt="3" custScaleY="100000" custLinFactNeighborX="-109" custLinFactNeighborY="-15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5F1F3-18B8-4E6D-91E8-D592B5C399A5}" type="pres">
      <dgm:prSet presAssocID="{5E4AC2E7-769E-4511-90A0-9575D970507A}" presName="space" presStyleCnt="0"/>
      <dgm:spPr/>
    </dgm:pt>
    <dgm:pt modelId="{9B88F35B-EE38-4AAB-832A-85DD965FEE3F}" type="pres">
      <dgm:prSet presAssocID="{CECDC96F-F617-44FC-8E2A-2F7CD8047F36}" presName="composite" presStyleCnt="0"/>
      <dgm:spPr/>
    </dgm:pt>
    <dgm:pt modelId="{B10595A3-9EA7-40DB-8462-767408FADB17}" type="pres">
      <dgm:prSet presAssocID="{CECDC96F-F617-44FC-8E2A-2F7CD8047F36}" presName="parTx" presStyleLbl="alignNode1" presStyleIdx="1" presStyleCnt="3" custScaleX="108724" custScaleY="88869" custLinFactNeighborX="-5189" custLinFactNeighborY="-1635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4C2FE0-59B6-456D-87C4-D49794F9B49C}" type="pres">
      <dgm:prSet presAssocID="{CECDC96F-F617-44FC-8E2A-2F7CD8047F36}" presName="desTx" presStyleLbl="alignAccFollowNode1" presStyleIdx="1" presStyleCnt="3" custScaleX="107469" custScaleY="100000" custLinFactNeighborX="-5816" custLinFactNeighborY="-6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201168-6B60-478E-A84F-95D4A749A2FE}" type="pres">
      <dgm:prSet presAssocID="{D3F2CB30-522E-4EDA-A1CB-02CB2C23E04A}" presName="space" presStyleCnt="0"/>
      <dgm:spPr/>
    </dgm:pt>
    <dgm:pt modelId="{EC9317A5-BE1B-4E07-AA98-7B62F193F3F6}" type="pres">
      <dgm:prSet presAssocID="{34E562F2-9772-46D2-9559-BD13DA8A86E5}" presName="composite" presStyleCnt="0"/>
      <dgm:spPr/>
    </dgm:pt>
    <dgm:pt modelId="{F8D330CB-5030-405A-AC2A-9B1BE31AEF53}" type="pres">
      <dgm:prSet presAssocID="{34E562F2-9772-46D2-9559-BD13DA8A86E5}" presName="parTx" presStyleLbl="alignNode1" presStyleIdx="2" presStyleCnt="3" custAng="10800000" custFlipVert="1" custScaleX="100905" custScaleY="66630" custLinFactNeighborX="-9092" custLinFactNeighborY="-3612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C42B5C-DEC3-4D44-99CF-C67CFD087ED8}" type="pres">
      <dgm:prSet presAssocID="{34E562F2-9772-46D2-9559-BD13DA8A86E5}" presName="desTx" presStyleLbl="alignAccFollowNode1" presStyleIdx="2" presStyleCnt="3" custLinFactNeighborX="-8113" custLinFactNeighborY="-40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B57F98-B150-4527-8F75-3E7B164CB20E}" type="presOf" srcId="{13F1EFEF-FE52-4B1B-B590-A49247BD6CA0}" destId="{15AB4147-4E58-43A0-B98B-4FF18D7D3F79}" srcOrd="0" destOrd="0" presId="urn:microsoft.com/office/officeart/2005/8/layout/hList1"/>
    <dgm:cxn modelId="{D314B922-2515-449F-8705-9F0F73FCF993}" srcId="{CECDC96F-F617-44FC-8E2A-2F7CD8047F36}" destId="{A6559B96-028E-4A0C-9180-17C934D338FE}" srcOrd="1" destOrd="0" parTransId="{5089AD1B-55A1-4B66-A3C0-231289C31A36}" sibTransId="{78DC5035-8CDF-4BD1-8AE2-2481525B92D5}"/>
    <dgm:cxn modelId="{CF074470-20A9-40B6-8DA6-B052305905D4}" type="presOf" srcId="{34E562F2-9772-46D2-9559-BD13DA8A86E5}" destId="{F8D330CB-5030-405A-AC2A-9B1BE31AEF53}" srcOrd="0" destOrd="0" presId="urn:microsoft.com/office/officeart/2005/8/layout/hList1"/>
    <dgm:cxn modelId="{2D9BC65E-C6D1-4288-8C11-F696B59B746C}" srcId="{CECDC96F-F617-44FC-8E2A-2F7CD8047F36}" destId="{CB91582C-1F0B-40DA-92AE-916405DE1A56}" srcOrd="0" destOrd="0" parTransId="{09679B33-15D9-4543-9ACE-C287A8FA1ED2}" sibTransId="{3ED681D0-57E4-40DC-9C00-278B065D352E}"/>
    <dgm:cxn modelId="{4D25603E-F031-465D-A612-DCE29E4D41BF}" srcId="{34E562F2-9772-46D2-9559-BD13DA8A86E5}" destId="{D26B3310-D128-4648-80BB-937E880477A5}" srcOrd="0" destOrd="0" parTransId="{FF36A8B9-6152-411E-88B2-2171729B61C8}" sibTransId="{38AE2235-B3CF-4AE1-8817-A52F610753DE}"/>
    <dgm:cxn modelId="{2B15711B-80C4-4FF9-842E-F33ED6CAC805}" srcId="{13F1EFEF-FE52-4B1B-B590-A49247BD6CA0}" destId="{55B72696-8916-4AD0-9CEC-5885D5290799}" srcOrd="1" destOrd="0" parTransId="{D8F9BDFF-28C9-4C85-9B7F-7CC664CB26F2}" sibTransId="{A7C1894F-26D9-4CA9-9893-19D2E527AFF4}"/>
    <dgm:cxn modelId="{1A54EC98-19B4-4448-83EF-B98298092786}" srcId="{83531FA5-8825-4442-AF59-9C3796992111}" destId="{34E562F2-9772-46D2-9559-BD13DA8A86E5}" srcOrd="2" destOrd="0" parTransId="{AFDCF6D0-1A44-468A-9C5D-FCBF529F4AE4}" sibTransId="{118AD608-6D53-4B2F-B741-56FAF8D0A1C5}"/>
    <dgm:cxn modelId="{7F92AD15-EFE2-4F06-9D79-C95F3ED7C835}" type="presOf" srcId="{A6559B96-028E-4A0C-9180-17C934D338FE}" destId="{1E4C2FE0-59B6-456D-87C4-D49794F9B49C}" srcOrd="0" destOrd="1" presId="urn:microsoft.com/office/officeart/2005/8/layout/hList1"/>
    <dgm:cxn modelId="{49D85DDD-6A8D-41B8-B71C-22F792525D43}" srcId="{83531FA5-8825-4442-AF59-9C3796992111}" destId="{CECDC96F-F617-44FC-8E2A-2F7CD8047F36}" srcOrd="1" destOrd="0" parTransId="{61AF1EAC-9E50-4CDB-ABE2-1E91108C4A3A}" sibTransId="{D3F2CB30-522E-4EDA-A1CB-02CB2C23E04A}"/>
    <dgm:cxn modelId="{135DCCE0-5CFB-46DE-9F73-ACEE0A7396BD}" type="presOf" srcId="{D26B3310-D128-4648-80BB-937E880477A5}" destId="{8DC42B5C-DEC3-4D44-99CF-C67CFD087ED8}" srcOrd="0" destOrd="0" presId="urn:microsoft.com/office/officeart/2005/8/layout/hList1"/>
    <dgm:cxn modelId="{08FBC27C-1E48-4A11-BFED-542C9ED2C944}" type="presOf" srcId="{CECDC96F-F617-44FC-8E2A-2F7CD8047F36}" destId="{B10595A3-9EA7-40DB-8462-767408FADB17}" srcOrd="0" destOrd="0" presId="urn:microsoft.com/office/officeart/2005/8/layout/hList1"/>
    <dgm:cxn modelId="{6BF3024C-CBEE-469E-B630-AD4B089F07F7}" type="presOf" srcId="{55B72696-8916-4AD0-9CEC-5885D5290799}" destId="{C1691672-EDF6-4EDB-A16D-D0E58AE8F9FD}" srcOrd="0" destOrd="1" presId="urn:microsoft.com/office/officeart/2005/8/layout/hList1"/>
    <dgm:cxn modelId="{627AA63E-7F97-4EF6-B92E-F27661C02002}" type="presOf" srcId="{E8E36D55-5C45-4C6D-BD57-3DB933921675}" destId="{C1691672-EDF6-4EDB-A16D-D0E58AE8F9FD}" srcOrd="0" destOrd="0" presId="urn:microsoft.com/office/officeart/2005/8/layout/hList1"/>
    <dgm:cxn modelId="{AE7FD651-5BD4-4819-ABA6-2FEDE3CC0A85}" type="presOf" srcId="{83531FA5-8825-4442-AF59-9C3796992111}" destId="{4E887DDC-8FB7-4556-A68B-24A5D381BE5F}" srcOrd="0" destOrd="0" presId="urn:microsoft.com/office/officeart/2005/8/layout/hList1"/>
    <dgm:cxn modelId="{EF2A3D8A-D449-49E7-BAAD-F7A497260BC2}" type="presOf" srcId="{CB91582C-1F0B-40DA-92AE-916405DE1A56}" destId="{1E4C2FE0-59B6-456D-87C4-D49794F9B49C}" srcOrd="0" destOrd="0" presId="urn:microsoft.com/office/officeart/2005/8/layout/hList1"/>
    <dgm:cxn modelId="{AA8A042B-1C18-4EDE-A28E-2962F18B7A82}" srcId="{83531FA5-8825-4442-AF59-9C3796992111}" destId="{13F1EFEF-FE52-4B1B-B590-A49247BD6CA0}" srcOrd="0" destOrd="0" parTransId="{6C101271-076F-4DFF-90A0-3BC0B2A11C94}" sibTransId="{5E4AC2E7-769E-4511-90A0-9575D970507A}"/>
    <dgm:cxn modelId="{8C59FFD0-4AA6-4019-81D0-887062F42242}" srcId="{13F1EFEF-FE52-4B1B-B590-A49247BD6CA0}" destId="{E8E36D55-5C45-4C6D-BD57-3DB933921675}" srcOrd="0" destOrd="0" parTransId="{57811767-2DA6-4CDF-8097-A0BD8BAA98D7}" sibTransId="{24FF97C1-B173-4D0B-960F-8FCA59368374}"/>
    <dgm:cxn modelId="{B225BAD9-FB47-4223-902C-2CDF48B9E2D3}" type="presParOf" srcId="{4E887DDC-8FB7-4556-A68B-24A5D381BE5F}" destId="{95D67B95-E854-4D30-8B0A-E1833F2A64F3}" srcOrd="0" destOrd="0" presId="urn:microsoft.com/office/officeart/2005/8/layout/hList1"/>
    <dgm:cxn modelId="{C32B174B-4B50-4CB6-B8C3-872C722AB72B}" type="presParOf" srcId="{95D67B95-E854-4D30-8B0A-E1833F2A64F3}" destId="{15AB4147-4E58-43A0-B98B-4FF18D7D3F79}" srcOrd="0" destOrd="0" presId="urn:microsoft.com/office/officeart/2005/8/layout/hList1"/>
    <dgm:cxn modelId="{069757F6-9FD5-40E1-A226-670F7739A72B}" type="presParOf" srcId="{95D67B95-E854-4D30-8B0A-E1833F2A64F3}" destId="{C1691672-EDF6-4EDB-A16D-D0E58AE8F9FD}" srcOrd="1" destOrd="0" presId="urn:microsoft.com/office/officeart/2005/8/layout/hList1"/>
    <dgm:cxn modelId="{997940AC-7C64-4873-B063-CB0F6E9427AC}" type="presParOf" srcId="{4E887DDC-8FB7-4556-A68B-24A5D381BE5F}" destId="{A4A5F1F3-18B8-4E6D-91E8-D592B5C399A5}" srcOrd="1" destOrd="0" presId="urn:microsoft.com/office/officeart/2005/8/layout/hList1"/>
    <dgm:cxn modelId="{3F9ECA57-3B44-4031-8141-CEE04E4358AE}" type="presParOf" srcId="{4E887DDC-8FB7-4556-A68B-24A5D381BE5F}" destId="{9B88F35B-EE38-4AAB-832A-85DD965FEE3F}" srcOrd="2" destOrd="0" presId="urn:microsoft.com/office/officeart/2005/8/layout/hList1"/>
    <dgm:cxn modelId="{0FC4E4D3-626B-4272-9CD7-F8B93139F53B}" type="presParOf" srcId="{9B88F35B-EE38-4AAB-832A-85DD965FEE3F}" destId="{B10595A3-9EA7-40DB-8462-767408FADB17}" srcOrd="0" destOrd="0" presId="urn:microsoft.com/office/officeart/2005/8/layout/hList1"/>
    <dgm:cxn modelId="{62D5EA69-491B-48DC-8A3E-CC84460796FC}" type="presParOf" srcId="{9B88F35B-EE38-4AAB-832A-85DD965FEE3F}" destId="{1E4C2FE0-59B6-456D-87C4-D49794F9B49C}" srcOrd="1" destOrd="0" presId="urn:microsoft.com/office/officeart/2005/8/layout/hList1"/>
    <dgm:cxn modelId="{F41E2ED3-C203-4113-8C94-00BB76C5F0C7}" type="presParOf" srcId="{4E887DDC-8FB7-4556-A68B-24A5D381BE5F}" destId="{89201168-6B60-478E-A84F-95D4A749A2FE}" srcOrd="3" destOrd="0" presId="urn:microsoft.com/office/officeart/2005/8/layout/hList1"/>
    <dgm:cxn modelId="{43741C4F-011B-4F6C-A47E-3569A2D06A19}" type="presParOf" srcId="{4E887DDC-8FB7-4556-A68B-24A5D381BE5F}" destId="{EC9317A5-BE1B-4E07-AA98-7B62F193F3F6}" srcOrd="4" destOrd="0" presId="urn:microsoft.com/office/officeart/2005/8/layout/hList1"/>
    <dgm:cxn modelId="{801F1106-A218-4E41-AF14-8F6A59B30D8D}" type="presParOf" srcId="{EC9317A5-BE1B-4E07-AA98-7B62F193F3F6}" destId="{F8D330CB-5030-405A-AC2A-9B1BE31AEF53}" srcOrd="0" destOrd="0" presId="urn:microsoft.com/office/officeart/2005/8/layout/hList1"/>
    <dgm:cxn modelId="{91A537CB-0F74-4C68-BC74-C8F003BCD174}" type="presParOf" srcId="{EC9317A5-BE1B-4E07-AA98-7B62F193F3F6}" destId="{8DC42B5C-DEC3-4D44-99CF-C67CFD087ED8}" srcOrd="1" destOrd="0" presId="urn:microsoft.com/office/officeart/2005/8/layout/h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A53E037-F7EB-4045-8DDB-50CCA357559C}" type="doc">
      <dgm:prSet loTypeId="urn:microsoft.com/office/officeart/2005/8/layout/pList2#1" loCatId="list" qsTypeId="urn:microsoft.com/office/officeart/2005/8/quickstyle/simple1" qsCatId="simple" csTypeId="urn:microsoft.com/office/officeart/2005/8/colors/accent1_2" csCatId="accent1" phldr="1"/>
      <dgm:spPr/>
    </dgm:pt>
    <dgm:pt modelId="{B57D00FC-6A76-46E9-8698-8C47A32867F5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1800" dirty="0">
              <a:latin typeface="Verdana" pitchFamily="34" charset="0"/>
              <a:ea typeface="Verdana" pitchFamily="34" charset="0"/>
              <a:cs typeface="Verdana" pitchFamily="34" charset="0"/>
            </a:rPr>
            <a:t>Работа с детьми</a:t>
          </a:r>
        </a:p>
      </dgm:t>
    </dgm:pt>
    <dgm:pt modelId="{D61A8203-F2BE-41F9-8230-524239D25763}" type="parTrans" cxnId="{6356402F-4D75-4128-9300-EBE5ED0D64DF}">
      <dgm:prSet/>
      <dgm:spPr/>
      <dgm:t>
        <a:bodyPr/>
        <a:lstStyle/>
        <a:p>
          <a:endParaRPr lang="ru-RU"/>
        </a:p>
      </dgm:t>
    </dgm:pt>
    <dgm:pt modelId="{5A49C8C7-10F1-4522-9B73-1817D36BC6F3}" type="sibTrans" cxnId="{6356402F-4D75-4128-9300-EBE5ED0D64DF}">
      <dgm:prSet/>
      <dgm:spPr/>
      <dgm:t>
        <a:bodyPr/>
        <a:lstStyle/>
        <a:p>
          <a:endParaRPr lang="ru-RU"/>
        </a:p>
      </dgm:t>
    </dgm:pt>
    <dgm:pt modelId="{2A29E66A-E475-4C43-B05F-F8BFF1153513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1800" dirty="0">
              <a:latin typeface="Verdana" pitchFamily="34" charset="0"/>
              <a:ea typeface="Verdana" pitchFamily="34" charset="0"/>
              <a:cs typeface="Verdana" pitchFamily="34" charset="0"/>
            </a:rPr>
            <a:t>Работа с родителями</a:t>
          </a:r>
        </a:p>
      </dgm:t>
    </dgm:pt>
    <dgm:pt modelId="{D22E4E3E-AB41-471A-95BE-0B817F45297E}" type="parTrans" cxnId="{8B0FD07F-CD4C-42D3-8C58-FAE3C1CA6316}">
      <dgm:prSet/>
      <dgm:spPr/>
      <dgm:t>
        <a:bodyPr/>
        <a:lstStyle/>
        <a:p>
          <a:endParaRPr lang="ru-RU"/>
        </a:p>
      </dgm:t>
    </dgm:pt>
    <dgm:pt modelId="{74EB0B98-0C0F-4081-B682-A546628E603E}" type="sibTrans" cxnId="{8B0FD07F-CD4C-42D3-8C58-FAE3C1CA6316}">
      <dgm:prSet/>
      <dgm:spPr/>
      <dgm:t>
        <a:bodyPr/>
        <a:lstStyle/>
        <a:p>
          <a:endParaRPr lang="ru-RU"/>
        </a:p>
      </dgm:t>
    </dgm:pt>
    <dgm:pt modelId="{151629F1-CBFE-4B2A-93E0-78B8736A05F1}">
      <dgm:prSet phldrT="[Текст]" custT="1"/>
      <dgm:spPr>
        <a:solidFill>
          <a:srgbClr val="002060"/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800" dirty="0">
              <a:latin typeface="Verdana" pitchFamily="34" charset="0"/>
              <a:ea typeface="Verdana" pitchFamily="34" charset="0"/>
              <a:cs typeface="Verdana" pitchFamily="34" charset="0"/>
            </a:rPr>
            <a:t>Самостоятельная деятельность детей</a:t>
          </a:r>
        </a:p>
      </dgm:t>
    </dgm:pt>
    <dgm:pt modelId="{68A46D6C-7F7B-4E59-976E-F8A78CB961B0}" type="parTrans" cxnId="{2E4C09E1-7C6B-4EAE-BF11-44DDA6A82E2A}">
      <dgm:prSet/>
      <dgm:spPr/>
      <dgm:t>
        <a:bodyPr/>
        <a:lstStyle/>
        <a:p>
          <a:endParaRPr lang="ru-RU"/>
        </a:p>
      </dgm:t>
    </dgm:pt>
    <dgm:pt modelId="{961D1C26-B202-444D-AF9A-DA65F2E0211F}" type="sibTrans" cxnId="{2E4C09E1-7C6B-4EAE-BF11-44DDA6A82E2A}">
      <dgm:prSet/>
      <dgm:spPr/>
      <dgm:t>
        <a:bodyPr/>
        <a:lstStyle/>
        <a:p>
          <a:endParaRPr lang="ru-RU"/>
        </a:p>
      </dgm:t>
    </dgm:pt>
    <dgm:pt modelId="{B5D6BC7D-5FDD-43B5-8370-3A5FDE42F265}" type="pres">
      <dgm:prSet presAssocID="{2A53E037-F7EB-4045-8DDB-50CCA357559C}" presName="Name0" presStyleCnt="0">
        <dgm:presLayoutVars>
          <dgm:dir/>
          <dgm:resizeHandles val="exact"/>
        </dgm:presLayoutVars>
      </dgm:prSet>
      <dgm:spPr/>
    </dgm:pt>
    <dgm:pt modelId="{F2CC1504-8B5F-4931-930E-0714AC6AA89F}" type="pres">
      <dgm:prSet presAssocID="{2A53E037-F7EB-4045-8DDB-50CCA357559C}" presName="bkgdShp" presStyleLbl="alignAccFollowNode1" presStyleIdx="0" presStyleCnt="1" custScaleX="99302" custScaleY="69664" custLinFactNeighborX="-1398"/>
      <dgm:spPr/>
    </dgm:pt>
    <dgm:pt modelId="{27AE3E04-7DBC-47A0-ABF2-D00A99518538}" type="pres">
      <dgm:prSet presAssocID="{2A53E037-F7EB-4045-8DDB-50CCA357559C}" presName="linComp" presStyleCnt="0"/>
      <dgm:spPr/>
    </dgm:pt>
    <dgm:pt modelId="{8710297B-CD38-49B4-A048-02AA076BB68F}" type="pres">
      <dgm:prSet presAssocID="{B57D00FC-6A76-46E9-8698-8C47A32867F5}" presName="compNode" presStyleCnt="0"/>
      <dgm:spPr/>
    </dgm:pt>
    <dgm:pt modelId="{FF97EBF6-D416-454B-B638-63831FF5DDDB}" type="pres">
      <dgm:prSet presAssocID="{B57D00FC-6A76-46E9-8698-8C47A32867F5}" presName="node" presStyleLbl="node1" presStyleIdx="0" presStyleCnt="3" custScaleY="62537" custLinFactNeighborX="500" custLinFactNeighborY="-27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6009EB-7E15-4745-B3FC-6AD02BAD2309}" type="pres">
      <dgm:prSet presAssocID="{B57D00FC-6A76-46E9-8698-8C47A32867F5}" presName="invisiNode" presStyleLbl="node1" presStyleIdx="0" presStyleCnt="3"/>
      <dgm:spPr/>
    </dgm:pt>
    <dgm:pt modelId="{49DE8E97-4059-464F-91A2-18B0156094CE}" type="pres">
      <dgm:prSet presAssocID="{B57D00FC-6A76-46E9-8698-8C47A32867F5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51E5AA1-F4A2-42E3-9D2A-969E6084CAE4}" type="pres">
      <dgm:prSet presAssocID="{5A49C8C7-10F1-4522-9B73-1817D36BC6F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433D8BF-1C97-4851-B557-B09276C769EC}" type="pres">
      <dgm:prSet presAssocID="{2A29E66A-E475-4C43-B05F-F8BFF1153513}" presName="compNode" presStyleCnt="0"/>
      <dgm:spPr/>
    </dgm:pt>
    <dgm:pt modelId="{DEBE1C6A-027E-49AD-ADC2-F6ECB67C70AE}" type="pres">
      <dgm:prSet presAssocID="{2A29E66A-E475-4C43-B05F-F8BFF1153513}" presName="node" presStyleLbl="node1" presStyleIdx="1" presStyleCnt="3" custScaleY="62537" custLinFactNeighborX="-2372" custLinFactNeighborY="-27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DC2941-BAC2-43E4-AEB2-93622AB7D82D}" type="pres">
      <dgm:prSet presAssocID="{2A29E66A-E475-4C43-B05F-F8BFF1153513}" presName="invisiNode" presStyleLbl="node1" presStyleIdx="1" presStyleCnt="3"/>
      <dgm:spPr/>
    </dgm:pt>
    <dgm:pt modelId="{A8062493-E55C-49CD-A8A0-87898847ACB7}" type="pres">
      <dgm:prSet presAssocID="{2A29E66A-E475-4C43-B05F-F8BFF1153513}" presName="imagNode" presStyleLbl="fgImgPlace1" presStyleIdx="1" presStyleCnt="3" custLinFactNeighborX="-2372" custLinFactNeighborY="-59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4F89580-9122-4A73-962D-FD2CDCE93BF1}" type="pres">
      <dgm:prSet presAssocID="{74EB0B98-0C0F-4081-B682-A546628E603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9CE2B91-D38B-4002-B4D4-AA1B5002635A}" type="pres">
      <dgm:prSet presAssocID="{151629F1-CBFE-4B2A-93E0-78B8736A05F1}" presName="compNode" presStyleCnt="0"/>
      <dgm:spPr/>
    </dgm:pt>
    <dgm:pt modelId="{61F7E167-66B1-4BA9-B987-06F7571BB5CD}" type="pres">
      <dgm:prSet presAssocID="{151629F1-CBFE-4B2A-93E0-78B8736A05F1}" presName="node" presStyleLbl="node1" presStyleIdx="2" presStyleCnt="3" custScaleY="61573" custLinFactNeighborX="-5245" custLinFactNeighborY="-281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228333-0DB7-461B-B34A-13E4398638D0}" type="pres">
      <dgm:prSet presAssocID="{151629F1-CBFE-4B2A-93E0-78B8736A05F1}" presName="invisiNode" presStyleLbl="node1" presStyleIdx="2" presStyleCnt="3"/>
      <dgm:spPr/>
    </dgm:pt>
    <dgm:pt modelId="{FAFAA319-854D-42B6-B301-B82E19D8E998}" type="pres">
      <dgm:prSet presAssocID="{151629F1-CBFE-4B2A-93E0-78B8736A05F1}" presName="imagNode" presStyleLbl="fgImgPlace1" presStyleIdx="2" presStyleCnt="3" custLinFactNeighborX="-5245" custLinFactNeighborY="-217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88949E72-065F-457C-BEE9-8885115DAB7A}" type="presOf" srcId="{74EB0B98-0C0F-4081-B682-A546628E603E}" destId="{14F89580-9122-4A73-962D-FD2CDCE93BF1}" srcOrd="0" destOrd="0" presId="urn:microsoft.com/office/officeart/2005/8/layout/pList2#1"/>
    <dgm:cxn modelId="{A4747B04-6115-4A36-AC06-D7E2C26D8C35}" type="presOf" srcId="{2A29E66A-E475-4C43-B05F-F8BFF1153513}" destId="{DEBE1C6A-027E-49AD-ADC2-F6ECB67C70AE}" srcOrd="0" destOrd="0" presId="urn:microsoft.com/office/officeart/2005/8/layout/pList2#1"/>
    <dgm:cxn modelId="{ECA980A9-684C-446E-B4D1-22636DA915A9}" type="presOf" srcId="{151629F1-CBFE-4B2A-93E0-78B8736A05F1}" destId="{61F7E167-66B1-4BA9-B987-06F7571BB5CD}" srcOrd="0" destOrd="0" presId="urn:microsoft.com/office/officeart/2005/8/layout/pList2#1"/>
    <dgm:cxn modelId="{6356402F-4D75-4128-9300-EBE5ED0D64DF}" srcId="{2A53E037-F7EB-4045-8DDB-50CCA357559C}" destId="{B57D00FC-6A76-46E9-8698-8C47A32867F5}" srcOrd="0" destOrd="0" parTransId="{D61A8203-F2BE-41F9-8230-524239D25763}" sibTransId="{5A49C8C7-10F1-4522-9B73-1817D36BC6F3}"/>
    <dgm:cxn modelId="{574335E7-9B08-49AA-B506-CCDDC31534F6}" type="presOf" srcId="{2A53E037-F7EB-4045-8DDB-50CCA357559C}" destId="{B5D6BC7D-5FDD-43B5-8370-3A5FDE42F265}" srcOrd="0" destOrd="0" presId="urn:microsoft.com/office/officeart/2005/8/layout/pList2#1"/>
    <dgm:cxn modelId="{4CF220AC-9835-4FD4-9358-3A1DBCCD0DF4}" type="presOf" srcId="{B57D00FC-6A76-46E9-8698-8C47A32867F5}" destId="{FF97EBF6-D416-454B-B638-63831FF5DDDB}" srcOrd="0" destOrd="0" presId="urn:microsoft.com/office/officeart/2005/8/layout/pList2#1"/>
    <dgm:cxn modelId="{8B0FD07F-CD4C-42D3-8C58-FAE3C1CA6316}" srcId="{2A53E037-F7EB-4045-8DDB-50CCA357559C}" destId="{2A29E66A-E475-4C43-B05F-F8BFF1153513}" srcOrd="1" destOrd="0" parTransId="{D22E4E3E-AB41-471A-95BE-0B817F45297E}" sibTransId="{74EB0B98-0C0F-4081-B682-A546628E603E}"/>
    <dgm:cxn modelId="{2E4C09E1-7C6B-4EAE-BF11-44DDA6A82E2A}" srcId="{2A53E037-F7EB-4045-8DDB-50CCA357559C}" destId="{151629F1-CBFE-4B2A-93E0-78B8736A05F1}" srcOrd="2" destOrd="0" parTransId="{68A46D6C-7F7B-4E59-976E-F8A78CB961B0}" sibTransId="{961D1C26-B202-444D-AF9A-DA65F2E0211F}"/>
    <dgm:cxn modelId="{3BEFE957-0E27-4590-9E38-41E59A5F52F7}" type="presOf" srcId="{5A49C8C7-10F1-4522-9B73-1817D36BC6F3}" destId="{551E5AA1-F4A2-42E3-9D2A-969E6084CAE4}" srcOrd="0" destOrd="0" presId="urn:microsoft.com/office/officeart/2005/8/layout/pList2#1"/>
    <dgm:cxn modelId="{AD85947C-B19D-480F-9109-08C9B6CB0F3B}" type="presParOf" srcId="{B5D6BC7D-5FDD-43B5-8370-3A5FDE42F265}" destId="{F2CC1504-8B5F-4931-930E-0714AC6AA89F}" srcOrd="0" destOrd="0" presId="urn:microsoft.com/office/officeart/2005/8/layout/pList2#1"/>
    <dgm:cxn modelId="{ECCC304B-A23C-4508-8D12-9FDEEE7110DA}" type="presParOf" srcId="{B5D6BC7D-5FDD-43B5-8370-3A5FDE42F265}" destId="{27AE3E04-7DBC-47A0-ABF2-D00A99518538}" srcOrd="1" destOrd="0" presId="urn:microsoft.com/office/officeart/2005/8/layout/pList2#1"/>
    <dgm:cxn modelId="{D9642524-5759-4AA1-9E36-9CBA963788B8}" type="presParOf" srcId="{27AE3E04-7DBC-47A0-ABF2-D00A99518538}" destId="{8710297B-CD38-49B4-A048-02AA076BB68F}" srcOrd="0" destOrd="0" presId="urn:microsoft.com/office/officeart/2005/8/layout/pList2#1"/>
    <dgm:cxn modelId="{F2F83429-C7FE-42DE-AE02-8C98CD141A52}" type="presParOf" srcId="{8710297B-CD38-49B4-A048-02AA076BB68F}" destId="{FF97EBF6-D416-454B-B638-63831FF5DDDB}" srcOrd="0" destOrd="0" presId="urn:microsoft.com/office/officeart/2005/8/layout/pList2#1"/>
    <dgm:cxn modelId="{C009781C-C8A2-4833-A720-F0A5E581E657}" type="presParOf" srcId="{8710297B-CD38-49B4-A048-02AA076BB68F}" destId="{EE6009EB-7E15-4745-B3FC-6AD02BAD2309}" srcOrd="1" destOrd="0" presId="urn:microsoft.com/office/officeart/2005/8/layout/pList2#1"/>
    <dgm:cxn modelId="{85925BF5-651F-422C-A87F-62FEA96C4845}" type="presParOf" srcId="{8710297B-CD38-49B4-A048-02AA076BB68F}" destId="{49DE8E97-4059-464F-91A2-18B0156094CE}" srcOrd="2" destOrd="0" presId="urn:microsoft.com/office/officeart/2005/8/layout/pList2#1"/>
    <dgm:cxn modelId="{9B80D478-9A72-43A5-AE6F-DDBC7F704FFB}" type="presParOf" srcId="{27AE3E04-7DBC-47A0-ABF2-D00A99518538}" destId="{551E5AA1-F4A2-42E3-9D2A-969E6084CAE4}" srcOrd="1" destOrd="0" presId="urn:microsoft.com/office/officeart/2005/8/layout/pList2#1"/>
    <dgm:cxn modelId="{33950124-8E0D-4C86-851D-7464271802A1}" type="presParOf" srcId="{27AE3E04-7DBC-47A0-ABF2-D00A99518538}" destId="{F433D8BF-1C97-4851-B557-B09276C769EC}" srcOrd="2" destOrd="0" presId="urn:microsoft.com/office/officeart/2005/8/layout/pList2#1"/>
    <dgm:cxn modelId="{A7627DFF-47D9-4A90-8F5C-590A69F74ADE}" type="presParOf" srcId="{F433D8BF-1C97-4851-B557-B09276C769EC}" destId="{DEBE1C6A-027E-49AD-ADC2-F6ECB67C70AE}" srcOrd="0" destOrd="0" presId="urn:microsoft.com/office/officeart/2005/8/layout/pList2#1"/>
    <dgm:cxn modelId="{8942D1F7-24AF-4DB3-BE7F-9A53900F9CF5}" type="presParOf" srcId="{F433D8BF-1C97-4851-B557-B09276C769EC}" destId="{65DC2941-BAC2-43E4-AEB2-93622AB7D82D}" srcOrd="1" destOrd="0" presId="urn:microsoft.com/office/officeart/2005/8/layout/pList2#1"/>
    <dgm:cxn modelId="{5D91200A-B97C-4DF1-B6A4-EBEC1ABE6CF4}" type="presParOf" srcId="{F433D8BF-1C97-4851-B557-B09276C769EC}" destId="{A8062493-E55C-49CD-A8A0-87898847ACB7}" srcOrd="2" destOrd="0" presId="urn:microsoft.com/office/officeart/2005/8/layout/pList2#1"/>
    <dgm:cxn modelId="{92CDD33B-A0B8-4C87-98B1-1FD1A98A512B}" type="presParOf" srcId="{27AE3E04-7DBC-47A0-ABF2-D00A99518538}" destId="{14F89580-9122-4A73-962D-FD2CDCE93BF1}" srcOrd="3" destOrd="0" presId="urn:microsoft.com/office/officeart/2005/8/layout/pList2#1"/>
    <dgm:cxn modelId="{2E56EF98-447C-48EA-BF66-D21B0D60E512}" type="presParOf" srcId="{27AE3E04-7DBC-47A0-ABF2-D00A99518538}" destId="{D9CE2B91-D38B-4002-B4D4-AA1B5002635A}" srcOrd="4" destOrd="0" presId="urn:microsoft.com/office/officeart/2005/8/layout/pList2#1"/>
    <dgm:cxn modelId="{C270380E-1D00-48C7-B42E-DBC62C3C1C8A}" type="presParOf" srcId="{D9CE2B91-D38B-4002-B4D4-AA1B5002635A}" destId="{61F7E167-66B1-4BA9-B987-06F7571BB5CD}" srcOrd="0" destOrd="0" presId="urn:microsoft.com/office/officeart/2005/8/layout/pList2#1"/>
    <dgm:cxn modelId="{22FB73F2-627E-4039-87B5-0405DCE16EC5}" type="presParOf" srcId="{D9CE2B91-D38B-4002-B4D4-AA1B5002635A}" destId="{41228333-0DB7-461B-B34A-13E4398638D0}" srcOrd="1" destOrd="0" presId="urn:microsoft.com/office/officeart/2005/8/layout/pList2#1"/>
    <dgm:cxn modelId="{2A4251A0-8E73-4582-A7A5-3AB7D52449B9}" type="presParOf" srcId="{D9CE2B91-D38B-4002-B4D4-AA1B5002635A}" destId="{FAFAA319-854D-42B6-B301-B82E19D8E998}" srcOrd="2" destOrd="0" presId="urn:microsoft.com/office/officeart/2005/8/layout/pList2#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C43511-F704-46D0-A9F8-D5CBF887AD80}">
      <dsp:nvSpPr>
        <dsp:cNvPr id="0" name=""/>
        <dsp:cNvSpPr/>
      </dsp:nvSpPr>
      <dsp:spPr>
        <a:xfrm>
          <a:off x="0" y="265450"/>
          <a:ext cx="3416383" cy="2126422"/>
        </a:xfrm>
        <a:prstGeom prst="rect">
          <a:avLst/>
        </a:prstGeom>
        <a:solidFill>
          <a:schemeClr val="lt1"/>
        </a:solidFill>
        <a:ln w="19050" cap="flat" cmpd="sng" algn="ctr">
          <a:solidFill>
            <a:srgbClr val="002060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latin typeface="Verdana" pitchFamily="34" charset="0"/>
              <a:ea typeface="Verdana" pitchFamily="34" charset="0"/>
              <a:cs typeface="Verdana" pitchFamily="34" charset="0"/>
            </a:rPr>
            <a:t>«Олимпийское движение - важная часть культуры человечества, и изучение его истории, несомненно, должно стать частью образования любого культурного человека».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 dirty="0"/>
        </a:p>
      </dsp:txBody>
      <dsp:txXfrm>
        <a:off x="0" y="265450"/>
        <a:ext cx="3416383" cy="2126422"/>
      </dsp:txXfrm>
    </dsp:sp>
    <dsp:sp modelId="{F9DE9497-19C5-454A-87B8-8F8611965321}">
      <dsp:nvSpPr>
        <dsp:cNvPr id="0" name=""/>
        <dsp:cNvSpPr/>
      </dsp:nvSpPr>
      <dsp:spPr>
        <a:xfrm>
          <a:off x="3710892" y="247847"/>
          <a:ext cx="3432907" cy="2161628"/>
        </a:xfrm>
        <a:prstGeom prst="rect">
          <a:avLst/>
        </a:prstGeom>
        <a:solidFill>
          <a:schemeClr val="lt1"/>
        </a:solidFill>
        <a:ln w="19050" cap="flat" cmpd="sng" algn="ctr">
          <a:solidFill>
            <a:srgbClr val="002060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Verdana" pitchFamily="34" charset="0"/>
            </a:rPr>
            <a:t>Была проведения диагностическая беседа с детьми. В ходе этой беседы было выявлено, что у детей нет достаточного количества знаний об Олимпийских играх.</a:t>
          </a:r>
        </a:p>
      </dsp:txBody>
      <dsp:txXfrm>
        <a:off x="3710892" y="247847"/>
        <a:ext cx="3432907" cy="21616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AB4147-4E58-43A0-B98B-4FF18D7D3F79}">
      <dsp:nvSpPr>
        <dsp:cNvPr id="0" name=""/>
        <dsp:cNvSpPr/>
      </dsp:nvSpPr>
      <dsp:spPr>
        <a:xfrm>
          <a:off x="639" y="0"/>
          <a:ext cx="2494264" cy="564341"/>
        </a:xfrm>
        <a:prstGeom prst="rect">
          <a:avLst/>
        </a:prstGeom>
        <a:solidFill>
          <a:srgbClr val="0049DA"/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Подготовительный</a:t>
          </a:r>
        </a:p>
      </dsp:txBody>
      <dsp:txXfrm>
        <a:off x="639" y="0"/>
        <a:ext cx="2494264" cy="564341"/>
      </dsp:txXfrm>
    </dsp:sp>
    <dsp:sp modelId="{C1691672-EDF6-4EDB-A16D-D0E58AE8F9FD}">
      <dsp:nvSpPr>
        <dsp:cNvPr id="0" name=""/>
        <dsp:cNvSpPr/>
      </dsp:nvSpPr>
      <dsp:spPr>
        <a:xfrm>
          <a:off x="15108" y="642950"/>
          <a:ext cx="2465029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Постановка цели и задач для проекта 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Сбор необходимого материала </a:t>
          </a:r>
        </a:p>
      </dsp:txBody>
      <dsp:txXfrm>
        <a:off x="15108" y="642950"/>
        <a:ext cx="2465029" cy="2239920"/>
      </dsp:txXfrm>
    </dsp:sp>
    <dsp:sp modelId="{B10595A3-9EA7-40DB-8462-767408FADB17}">
      <dsp:nvSpPr>
        <dsp:cNvPr id="0" name=""/>
        <dsp:cNvSpPr/>
      </dsp:nvSpPr>
      <dsp:spPr>
        <a:xfrm>
          <a:off x="2714636" y="3"/>
          <a:ext cx="2680078" cy="692042"/>
        </a:xfrm>
        <a:prstGeom prst="rect">
          <a:avLst/>
        </a:prstGeom>
        <a:solidFill>
          <a:srgbClr val="0049DA"/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Основной</a:t>
          </a:r>
          <a:endParaRPr lang="ru-RU" sz="2200" kern="1200" dirty="0">
            <a:solidFill>
              <a:schemeClr val="bg1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714636" y="3"/>
        <a:ext cx="2680078" cy="692042"/>
      </dsp:txXfrm>
    </dsp:sp>
    <dsp:sp modelId="{1E4C2FE0-59B6-456D-87C4-D49794F9B49C}">
      <dsp:nvSpPr>
        <dsp:cNvPr id="0" name=""/>
        <dsp:cNvSpPr/>
      </dsp:nvSpPr>
      <dsp:spPr>
        <a:xfrm>
          <a:off x="2714648" y="760482"/>
          <a:ext cx="2649142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Беседа для детей «Что такое Олимпиада?»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Изобразительная деятельность</a:t>
          </a:r>
        </a:p>
      </dsp:txBody>
      <dsp:txXfrm>
        <a:off x="2714648" y="760482"/>
        <a:ext cx="2649142" cy="2239920"/>
      </dsp:txXfrm>
    </dsp:sp>
    <dsp:sp modelId="{F8D330CB-5030-405A-AC2A-9B1BE31AEF53}">
      <dsp:nvSpPr>
        <dsp:cNvPr id="0" name=""/>
        <dsp:cNvSpPr/>
      </dsp:nvSpPr>
      <dsp:spPr>
        <a:xfrm rot="10800000" flipV="1">
          <a:off x="5643609" y="2"/>
          <a:ext cx="2487338" cy="492573"/>
        </a:xfrm>
        <a:prstGeom prst="rect">
          <a:avLst/>
        </a:prstGeom>
        <a:solidFill>
          <a:srgbClr val="0049DA"/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Заключительный</a:t>
          </a:r>
        </a:p>
      </dsp:txBody>
      <dsp:txXfrm rot="-10800000">
        <a:off x="5643609" y="2"/>
        <a:ext cx="2487338" cy="492573"/>
      </dsp:txXfrm>
    </dsp:sp>
    <dsp:sp modelId="{8DC42B5C-DEC3-4D44-99CF-C67CFD087ED8}">
      <dsp:nvSpPr>
        <dsp:cNvPr id="0" name=""/>
        <dsp:cNvSpPr/>
      </dsp:nvSpPr>
      <dsp:spPr>
        <a:xfrm>
          <a:off x="5678896" y="546155"/>
          <a:ext cx="2465029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Оформление альбома из детских рисунков «Олимпийские игры – виды спорта»</a:t>
          </a:r>
        </a:p>
      </dsp:txBody>
      <dsp:txXfrm>
        <a:off x="5678896" y="546155"/>
        <a:ext cx="2465029" cy="22399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C1504-8B5F-4931-930E-0714AC6AA89F}">
      <dsp:nvSpPr>
        <dsp:cNvPr id="0" name=""/>
        <dsp:cNvSpPr/>
      </dsp:nvSpPr>
      <dsp:spPr>
        <a:xfrm>
          <a:off x="0" y="311524"/>
          <a:ext cx="6762843" cy="143077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DE8E97-4059-464F-91A2-18B0156094CE}">
      <dsp:nvSpPr>
        <dsp:cNvPr id="0" name=""/>
        <dsp:cNvSpPr/>
      </dsp:nvSpPr>
      <dsp:spPr>
        <a:xfrm>
          <a:off x="204311" y="508946"/>
          <a:ext cx="2000549" cy="15061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97EBF6-D416-454B-B638-63831FF5DDDB}">
      <dsp:nvSpPr>
        <dsp:cNvPr id="0" name=""/>
        <dsp:cNvSpPr/>
      </dsp:nvSpPr>
      <dsp:spPr>
        <a:xfrm rot="10800000">
          <a:off x="214314" y="2071708"/>
          <a:ext cx="2000549" cy="1569826"/>
        </a:xfrm>
        <a:prstGeom prst="round2SameRect">
          <a:avLst>
            <a:gd name="adj1" fmla="val 10500"/>
            <a:gd name="adj2" fmla="val 0"/>
          </a:avLst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Verdana" pitchFamily="34" charset="0"/>
              <a:ea typeface="Verdana" pitchFamily="34" charset="0"/>
              <a:cs typeface="Verdana" pitchFamily="34" charset="0"/>
            </a:rPr>
            <a:t>Работа с детьми</a:t>
          </a:r>
        </a:p>
      </dsp:txBody>
      <dsp:txXfrm rot="10800000">
        <a:off x="262592" y="2071708"/>
        <a:ext cx="1903993" cy="1521548"/>
      </dsp:txXfrm>
    </dsp:sp>
    <dsp:sp modelId="{A8062493-E55C-49CD-A8A0-87898847ACB7}">
      <dsp:nvSpPr>
        <dsp:cNvPr id="0" name=""/>
        <dsp:cNvSpPr/>
      </dsp:nvSpPr>
      <dsp:spPr>
        <a:xfrm>
          <a:off x="2357462" y="500060"/>
          <a:ext cx="2000549" cy="15061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BE1C6A-027E-49AD-ADC2-F6ECB67C70AE}">
      <dsp:nvSpPr>
        <dsp:cNvPr id="0" name=""/>
        <dsp:cNvSpPr/>
      </dsp:nvSpPr>
      <dsp:spPr>
        <a:xfrm rot="10800000">
          <a:off x="2357462" y="2073516"/>
          <a:ext cx="2000549" cy="1569826"/>
        </a:xfrm>
        <a:prstGeom prst="round2SameRect">
          <a:avLst>
            <a:gd name="adj1" fmla="val 10500"/>
            <a:gd name="adj2" fmla="val 0"/>
          </a:avLst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Verdana" pitchFamily="34" charset="0"/>
              <a:ea typeface="Verdana" pitchFamily="34" charset="0"/>
              <a:cs typeface="Verdana" pitchFamily="34" charset="0"/>
            </a:rPr>
            <a:t>Работа с родителями</a:t>
          </a:r>
        </a:p>
      </dsp:txBody>
      <dsp:txXfrm rot="10800000">
        <a:off x="2405740" y="2073516"/>
        <a:ext cx="1903993" cy="1521548"/>
      </dsp:txXfrm>
    </dsp:sp>
    <dsp:sp modelId="{FAFAA319-854D-42B6-B301-B82E19D8E998}">
      <dsp:nvSpPr>
        <dsp:cNvPr id="0" name=""/>
        <dsp:cNvSpPr/>
      </dsp:nvSpPr>
      <dsp:spPr>
        <a:xfrm>
          <a:off x="4500590" y="482207"/>
          <a:ext cx="2000549" cy="15061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F7E167-66B1-4BA9-B987-06F7571BB5CD}">
      <dsp:nvSpPr>
        <dsp:cNvPr id="0" name=""/>
        <dsp:cNvSpPr/>
      </dsp:nvSpPr>
      <dsp:spPr>
        <a:xfrm rot="10800000">
          <a:off x="4500590" y="2071708"/>
          <a:ext cx="2000549" cy="1545627"/>
        </a:xfrm>
        <a:prstGeom prst="round2SameRect">
          <a:avLst>
            <a:gd name="adj1" fmla="val 10500"/>
            <a:gd name="adj2" fmla="val 0"/>
          </a:avLst>
        </a:prstGeom>
        <a:solidFill>
          <a:srgbClr val="002060"/>
        </a:solidFill>
        <a:ln w="1905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Verdana" pitchFamily="34" charset="0"/>
              <a:ea typeface="Verdana" pitchFamily="34" charset="0"/>
              <a:cs typeface="Verdana" pitchFamily="34" charset="0"/>
            </a:rPr>
            <a:t>Самостоятельная деятельность детей</a:t>
          </a:r>
        </a:p>
      </dsp:txBody>
      <dsp:txXfrm rot="10800000">
        <a:off x="4548123" y="2071708"/>
        <a:ext cx="1905483" cy="1498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3" y="2857501"/>
            <a:ext cx="3733819" cy="6831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1" y="2922758"/>
            <a:ext cx="3733801" cy="144018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1" y="3086375"/>
            <a:ext cx="3733801" cy="6858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3123302"/>
            <a:ext cx="1965960" cy="13716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3149679"/>
            <a:ext cx="1965960" cy="6858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2971800"/>
            <a:ext cx="3063240" cy="20574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3045737"/>
            <a:ext cx="160020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" y="2737246"/>
            <a:ext cx="9144000" cy="183128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" y="2756646"/>
            <a:ext cx="9144001" cy="10550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2732318"/>
            <a:ext cx="2729950" cy="1863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2776275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801416"/>
            <a:ext cx="8458200" cy="1102519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2924953"/>
            <a:ext cx="4953000" cy="131445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3154680"/>
            <a:ext cx="960120" cy="3429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3153966"/>
            <a:ext cx="1295400" cy="3429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852"/>
            <a:ext cx="747712" cy="27432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485901"/>
            <a:ext cx="7772400" cy="1021556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25316"/>
            <a:ext cx="7772400" cy="1132284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87069"/>
            <a:ext cx="4038600" cy="3394472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87069"/>
            <a:ext cx="4038600" cy="3394472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857250"/>
            <a:ext cx="8382000" cy="802386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83728"/>
            <a:ext cx="4041648" cy="3429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6" y="1683728"/>
            <a:ext cx="4041775" cy="3429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031389"/>
            <a:ext cx="4041648" cy="29146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5" y="2031389"/>
            <a:ext cx="4041775" cy="29146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802386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459486"/>
            <a:ext cx="957264" cy="3429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459486"/>
            <a:ext cx="1325880" cy="3429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1704"/>
            <a:ext cx="762000" cy="27432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826478"/>
            <a:ext cx="3383280" cy="658368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1508045"/>
            <a:ext cx="3383280" cy="346329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582215"/>
            <a:ext cx="5102352" cy="43891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5" y="831870"/>
            <a:ext cx="586803" cy="3511228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857250"/>
            <a:ext cx="4572000" cy="3429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2455731"/>
            <a:ext cx="2590800" cy="1887367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857250"/>
            <a:ext cx="1905000" cy="41148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857250"/>
            <a:ext cx="6248400" cy="41148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275114"/>
            <a:ext cx="9144000" cy="6330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232997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1" y="231207"/>
            <a:ext cx="9144001" cy="6858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3" y="270185"/>
            <a:ext cx="3733819" cy="6831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1" y="330085"/>
            <a:ext cx="3733801" cy="135026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373128"/>
            <a:ext cx="3063240" cy="20574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441707"/>
            <a:ext cx="160020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1501"/>
            <a:ext cx="57626" cy="466344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1501"/>
            <a:ext cx="27432" cy="466344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1501"/>
            <a:ext cx="9144" cy="466344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1501"/>
            <a:ext cx="27432" cy="466344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285"/>
            <a:ext cx="54864" cy="438912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285"/>
            <a:ext cx="9144" cy="438912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8001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87068"/>
            <a:ext cx="8229600" cy="324383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459486"/>
            <a:ext cx="957264" cy="3429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11/7/2022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459486"/>
            <a:ext cx="1325880" cy="3429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1704"/>
            <a:ext cx="762000" cy="27432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diagramLayout" Target="../diagrams/layout2.xml"/><Relationship Id="rId7" Type="http://schemas.openxmlformats.org/officeDocument/2006/relationships/slide" Target="slide1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slide" Target="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741237" y="770714"/>
            <a:ext cx="7647187" cy="3745252"/>
            <a:chOff x="741237" y="770714"/>
            <a:chExt cx="7647187" cy="3745252"/>
          </a:xfrm>
        </p:grpSpPr>
        <p:sp>
          <p:nvSpPr>
            <p:cNvPr id="2" name="AutoShape 2"/>
            <p:cNvSpPr/>
            <p:nvPr/>
          </p:nvSpPr>
          <p:spPr>
            <a:xfrm>
              <a:off x="2339752" y="1851670"/>
              <a:ext cx="6048672" cy="2664296"/>
            </a:xfrm>
            <a:prstGeom prst="rect">
              <a:avLst/>
            </a:prstGeom>
            <a:solidFill>
              <a:srgbClr val="002060"/>
            </a:solidFill>
          </p:spPr>
        </p:sp>
        <p:pic>
          <p:nvPicPr>
            <p:cNvPr id="1027" name="Picture 3" descr="C:\Users\User\Desktop\scale_1200-16.jpg"/>
            <p:cNvPicPr>
              <a:picLocks noChangeAspect="1" noChangeArrowheads="1"/>
            </p:cNvPicPr>
            <p:nvPr/>
          </p:nvPicPr>
          <p:blipFill>
            <a:blip r:embed="rId2" cstate="print"/>
            <a:srcRect l="9278"/>
            <a:stretch>
              <a:fillRect/>
            </a:stretch>
          </p:blipFill>
          <p:spPr bwMode="auto">
            <a:xfrm>
              <a:off x="741237" y="1118208"/>
              <a:ext cx="4191154" cy="3071834"/>
            </a:xfrm>
            <a:prstGeom prst="rect">
              <a:avLst/>
            </a:prstGeom>
            <a:noFill/>
          </p:spPr>
        </p:pic>
        <p:sp>
          <p:nvSpPr>
            <p:cNvPr id="4" name="AutoShape 4"/>
            <p:cNvSpPr/>
            <p:nvPr/>
          </p:nvSpPr>
          <p:spPr>
            <a:xfrm>
              <a:off x="3333875" y="1623639"/>
              <a:ext cx="4881463" cy="2060973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</p:sp>
        <p:pic>
          <p:nvPicPr>
            <p:cNvPr id="5" name="Picture 5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7858148" y="1214428"/>
              <a:ext cx="519837" cy="519836"/>
            </a:xfrm>
            <a:prstGeom prst="rect">
              <a:avLst/>
            </a:prstGeom>
          </p:spPr>
        </p:pic>
        <p:sp>
          <p:nvSpPr>
            <p:cNvPr id="7" name="TextBox 7"/>
            <p:cNvSpPr txBox="1"/>
            <p:nvPr/>
          </p:nvSpPr>
          <p:spPr>
            <a:xfrm>
              <a:off x="3554379" y="1972701"/>
              <a:ext cx="4660959" cy="115416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480"/>
                </a:lnSpc>
              </a:pPr>
              <a:r>
                <a:rPr lang="ru-RU" sz="4500" b="1" spc="-45" dirty="0">
                  <a:solidFill>
                    <a:srgbClr val="151B39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rPr>
                <a:t>Олимпийские игры</a:t>
              </a:r>
              <a:endParaRPr lang="en-US" sz="4500" b="1" spc="-45" dirty="0">
                <a:solidFill>
                  <a:srgbClr val="151B39"/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785786" y="770714"/>
              <a:ext cx="3357584" cy="194622"/>
              <a:chOff x="1285854" y="556400"/>
              <a:chExt cx="3357584" cy="194622"/>
            </a:xfrm>
          </p:grpSpPr>
          <p:sp>
            <p:nvSpPr>
              <p:cNvPr id="6" name="AutoShape 6"/>
              <p:cNvSpPr/>
              <p:nvPr/>
            </p:nvSpPr>
            <p:spPr>
              <a:xfrm>
                <a:off x="1285854" y="556400"/>
                <a:ext cx="158229" cy="157962"/>
              </a:xfrm>
              <a:prstGeom prst="rect">
                <a:avLst/>
              </a:prstGeom>
              <a:solidFill>
                <a:srgbClr val="2140C4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1571606" y="571486"/>
                <a:ext cx="3071832" cy="179536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>
                  <a:lnSpc>
                    <a:spcPts val="1411"/>
                  </a:lnSpc>
                  <a:spcBef>
                    <a:spcPct val="0"/>
                  </a:spcBef>
                </a:pPr>
                <a:r>
                  <a:rPr lang="ru-RU" sz="1800" dirty="0">
                    <a:solidFill>
                      <a:srgbClr val="151B39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</a:rPr>
                  <a:t>Педагогический проект</a:t>
                </a:r>
                <a:endParaRPr lang="en-US" sz="1800" dirty="0">
                  <a:solidFill>
                    <a:srgbClr val="151B39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571472" y="642924"/>
            <a:ext cx="8358246" cy="4714871"/>
            <a:chOff x="571472" y="500049"/>
            <a:chExt cx="8358246" cy="4714871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1000102" y="500049"/>
              <a:ext cx="7221257" cy="1205861"/>
              <a:chOff x="961372" y="714362"/>
              <a:chExt cx="7221257" cy="1205861"/>
            </a:xfrm>
          </p:grpSpPr>
          <p:sp>
            <p:nvSpPr>
              <p:cNvPr id="6" name="AutoShape 3"/>
              <p:cNvSpPr/>
              <p:nvPr/>
            </p:nvSpPr>
            <p:spPr>
              <a:xfrm>
                <a:off x="1785918" y="928676"/>
                <a:ext cx="5072098" cy="991547"/>
              </a:xfrm>
              <a:prstGeom prst="rect">
                <a:avLst/>
              </a:prstGeom>
              <a:solidFill>
                <a:srgbClr val="2140C4"/>
              </a:solidFill>
            </p:spPr>
          </p:sp>
          <p:sp>
            <p:nvSpPr>
              <p:cNvPr id="5" name="AutoShape 10"/>
              <p:cNvSpPr/>
              <p:nvPr/>
            </p:nvSpPr>
            <p:spPr>
              <a:xfrm>
                <a:off x="2000232" y="714362"/>
                <a:ext cx="5087823" cy="998397"/>
              </a:xfrm>
              <a:prstGeom prst="rect">
                <a:avLst/>
              </a:prstGeom>
              <a:solidFill>
                <a:srgbClr val="FFFFFF"/>
              </a:solidFill>
            </p:spPr>
          </p:sp>
          <p:sp>
            <p:nvSpPr>
              <p:cNvPr id="2" name="TextBox 2"/>
              <p:cNvSpPr txBox="1"/>
              <p:nvPr/>
            </p:nvSpPr>
            <p:spPr>
              <a:xfrm>
                <a:off x="961372" y="884626"/>
                <a:ext cx="7221257" cy="615553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4800"/>
                  </a:lnSpc>
                  <a:spcBef>
                    <a:spcPct val="0"/>
                  </a:spcBef>
                </a:pPr>
                <a:r>
                  <a:rPr lang="ru-RU" sz="4000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erdana" pitchFamily="34" charset="0"/>
                    <a:ea typeface="Verdana" pitchFamily="34" charset="0"/>
                    <a:cs typeface="Verdana" pitchFamily="34" charset="0"/>
                  </a:rPr>
                  <a:t>Чем актуально?</a:t>
                </a:r>
                <a:endParaRPr lang="en-US" sz="40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  <p:pic>
          <p:nvPicPr>
            <p:cNvPr id="11" name="Picture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7500958" y="571487"/>
              <a:ext cx="1428760" cy="1393041"/>
            </a:xfrm>
            <a:prstGeom prst="rect">
              <a:avLst/>
            </a:prstGeom>
          </p:spPr>
        </p:pic>
        <p:graphicFrame>
          <p:nvGraphicFramePr>
            <p:cNvPr id="15" name="Схема 14"/>
            <p:cNvGraphicFramePr/>
            <p:nvPr/>
          </p:nvGraphicFramePr>
          <p:xfrm>
            <a:off x="857224" y="1785914"/>
            <a:ext cx="7429552" cy="342900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grpSp>
          <p:nvGrpSpPr>
            <p:cNvPr id="14" name="Группа 13"/>
            <p:cNvGrpSpPr/>
            <p:nvPr/>
          </p:nvGrpSpPr>
          <p:grpSpPr>
            <a:xfrm>
              <a:off x="571472" y="1770846"/>
              <a:ext cx="357190" cy="372276"/>
              <a:chOff x="785786" y="1785932"/>
              <a:chExt cx="357190" cy="372276"/>
            </a:xfrm>
          </p:grpSpPr>
          <p:sp>
            <p:nvSpPr>
              <p:cNvPr id="12" name="AutoShape 6"/>
              <p:cNvSpPr/>
              <p:nvPr/>
            </p:nvSpPr>
            <p:spPr>
              <a:xfrm>
                <a:off x="785786" y="1785932"/>
                <a:ext cx="357190" cy="372276"/>
              </a:xfrm>
              <a:prstGeom prst="rect">
                <a:avLst/>
              </a:prstGeom>
              <a:solidFill>
                <a:srgbClr val="2140C4"/>
              </a:solidFill>
            </p:spPr>
          </p:sp>
          <p:sp>
            <p:nvSpPr>
              <p:cNvPr id="13" name="TextBox 12"/>
              <p:cNvSpPr txBox="1"/>
              <p:nvPr/>
            </p:nvSpPr>
            <p:spPr>
              <a:xfrm>
                <a:off x="785786" y="1785932"/>
                <a:ext cx="2857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800" dirty="0">
                    <a:solidFill>
                      <a:schemeClr val="bg1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</a:rPr>
                  <a:t>1</a:t>
                </a: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1500166" y="714362"/>
            <a:ext cx="5539793" cy="3929090"/>
            <a:chOff x="1500166" y="714362"/>
            <a:chExt cx="5539793" cy="3929090"/>
          </a:xfrm>
        </p:grpSpPr>
        <p:sp>
          <p:nvSpPr>
            <p:cNvPr id="20" name="AutoShape 2"/>
            <p:cNvSpPr/>
            <p:nvPr/>
          </p:nvSpPr>
          <p:spPr>
            <a:xfrm>
              <a:off x="2357424" y="1785933"/>
              <a:ext cx="4357717" cy="2857519"/>
            </a:xfrm>
            <a:prstGeom prst="rect">
              <a:avLst/>
            </a:prstGeom>
            <a:solidFill>
              <a:srgbClr val="002060"/>
            </a:solidFill>
          </p:spPr>
        </p:sp>
        <p:pic>
          <p:nvPicPr>
            <p:cNvPr id="2050" name="Picture 2" descr="C:\Users\User\Desktop\uk491874.jpg"/>
            <p:cNvPicPr>
              <a:picLocks noChangeAspect="1" noChangeArrowheads="1"/>
            </p:cNvPicPr>
            <p:nvPr/>
          </p:nvPicPr>
          <p:blipFill>
            <a:blip r:embed="rId2" cstate="print"/>
            <a:srcRect r="22593"/>
            <a:stretch>
              <a:fillRect/>
            </a:stretch>
          </p:blipFill>
          <p:spPr bwMode="auto">
            <a:xfrm>
              <a:off x="1500166" y="1142990"/>
              <a:ext cx="3571900" cy="3214710"/>
            </a:xfrm>
            <a:prstGeom prst="rect">
              <a:avLst/>
            </a:prstGeom>
            <a:noFill/>
          </p:spPr>
        </p:pic>
        <p:sp>
          <p:nvSpPr>
            <p:cNvPr id="19" name="AutoShape 4"/>
            <p:cNvSpPr/>
            <p:nvPr/>
          </p:nvSpPr>
          <p:spPr>
            <a:xfrm>
              <a:off x="4000496" y="714362"/>
              <a:ext cx="3039463" cy="3344909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21" name="TextBox 20"/>
            <p:cNvSpPr txBox="1"/>
            <p:nvPr/>
          </p:nvSpPr>
          <p:spPr>
            <a:xfrm>
              <a:off x="4714876" y="1000114"/>
              <a:ext cx="171451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  <a:ea typeface="Verdana" pitchFamily="34" charset="0"/>
                  <a:cs typeface="Verdana" pitchFamily="34" charset="0"/>
                </a:rPr>
                <a:t>Цель</a:t>
              </a:r>
            </a:p>
          </p:txBody>
        </p:sp>
        <p:sp>
          <p:nvSpPr>
            <p:cNvPr id="3" name="TextBox 3"/>
            <p:cNvSpPr txBox="1"/>
            <p:nvPr/>
          </p:nvSpPr>
          <p:spPr>
            <a:xfrm>
              <a:off x="4429124" y="1928808"/>
              <a:ext cx="2571768" cy="123110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ru-RU" sz="20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Создание альбома «Олимпийские игры – виды спорта»</a:t>
              </a:r>
              <a:endParaRPr lang="ru-RU" sz="1800" dirty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grpSp>
          <p:nvGrpSpPr>
            <p:cNvPr id="7" name="Группа 13"/>
            <p:cNvGrpSpPr/>
            <p:nvPr/>
          </p:nvGrpSpPr>
          <p:grpSpPr>
            <a:xfrm>
              <a:off x="4214810" y="857238"/>
              <a:ext cx="357190" cy="372276"/>
              <a:chOff x="785786" y="1785932"/>
              <a:chExt cx="357190" cy="372276"/>
            </a:xfrm>
          </p:grpSpPr>
          <p:sp>
            <p:nvSpPr>
              <p:cNvPr id="12" name="AutoShape 6"/>
              <p:cNvSpPr/>
              <p:nvPr/>
            </p:nvSpPr>
            <p:spPr>
              <a:xfrm>
                <a:off x="785786" y="1785932"/>
                <a:ext cx="357190" cy="372276"/>
              </a:xfrm>
              <a:prstGeom prst="rect">
                <a:avLst/>
              </a:prstGeom>
              <a:solidFill>
                <a:srgbClr val="2140C4"/>
              </a:solidFill>
            </p:spPr>
          </p:sp>
          <p:sp>
            <p:nvSpPr>
              <p:cNvPr id="13" name="TextBox 12"/>
              <p:cNvSpPr txBox="1"/>
              <p:nvPr/>
            </p:nvSpPr>
            <p:spPr>
              <a:xfrm>
                <a:off x="785786" y="1785932"/>
                <a:ext cx="2857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800" dirty="0">
                    <a:solidFill>
                      <a:schemeClr val="bg1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</a:rPr>
                  <a:t>2</a:t>
                </a:r>
              </a:p>
            </p:txBody>
          </p:sp>
        </p:grpSp>
        <p:pic>
          <p:nvPicPr>
            <p:cNvPr id="22" name="Picture 5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6500826" y="3786196"/>
              <a:ext cx="519837" cy="519836"/>
            </a:xfrm>
            <a:prstGeom prst="rect">
              <a:avLst/>
            </a:prstGeom>
          </p:spPr>
        </p:pic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500034" y="642924"/>
            <a:ext cx="8115300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  <a:spcBef>
                <a:spcPct val="0"/>
              </a:spcBef>
            </a:pPr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Основные задачи проекта</a:t>
            </a:r>
            <a:endParaRPr lang="en-US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428596" y="1714494"/>
            <a:ext cx="8177214" cy="590553"/>
            <a:chOff x="428596" y="2071684"/>
            <a:chExt cx="8177214" cy="590553"/>
          </a:xfrm>
        </p:grpSpPr>
        <p:sp>
          <p:nvSpPr>
            <p:cNvPr id="2" name="AutoShape 2"/>
            <p:cNvSpPr/>
            <p:nvPr/>
          </p:nvSpPr>
          <p:spPr>
            <a:xfrm>
              <a:off x="571472" y="2571750"/>
              <a:ext cx="8034338" cy="0"/>
            </a:xfrm>
            <a:prstGeom prst="line">
              <a:avLst/>
            </a:prstGeom>
            <a:ln w="19050" cap="rnd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</p:sp>
        <p:grpSp>
          <p:nvGrpSpPr>
            <p:cNvPr id="3" name="Group 3"/>
            <p:cNvGrpSpPr/>
            <p:nvPr/>
          </p:nvGrpSpPr>
          <p:grpSpPr>
            <a:xfrm>
              <a:off x="514350" y="2490788"/>
              <a:ext cx="161925" cy="161925"/>
              <a:chOff x="0" y="0"/>
              <a:chExt cx="6350000" cy="63500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>
              <a:off x="3286116" y="2500312"/>
              <a:ext cx="161202" cy="161925"/>
              <a:chOff x="-2801490" y="0"/>
              <a:chExt cx="6321647" cy="63500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2801490" y="0"/>
                <a:ext cx="6321647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6215074" y="2500312"/>
              <a:ext cx="161925" cy="161925"/>
              <a:chOff x="0" y="0"/>
              <a:chExt cx="6350000" cy="635000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21" name="TextBox 20">
              <a:hlinkClick r:id="rId2" action="ppaction://hlinksldjump"/>
            </p:cNvPr>
            <p:cNvSpPr txBox="1"/>
            <p:nvPr/>
          </p:nvSpPr>
          <p:spPr>
            <a:xfrm>
              <a:off x="428596" y="2071684"/>
              <a:ext cx="18573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Для детей</a:t>
              </a:r>
            </a:p>
          </p:txBody>
        </p:sp>
        <p:sp>
          <p:nvSpPr>
            <p:cNvPr id="22" name="TextBox 21">
              <a:hlinkClick r:id="rId3" action="ppaction://hlinksldjump"/>
            </p:cNvPr>
            <p:cNvSpPr txBox="1"/>
            <p:nvPr/>
          </p:nvSpPr>
          <p:spPr>
            <a:xfrm>
              <a:off x="3214678" y="2071684"/>
              <a:ext cx="2428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Для воспитателя</a:t>
              </a:r>
            </a:p>
          </p:txBody>
        </p:sp>
        <p:sp>
          <p:nvSpPr>
            <p:cNvPr id="23" name="TextBox 22">
              <a:hlinkClick r:id="rId4" action="ppaction://hlinksldjump"/>
            </p:cNvPr>
            <p:cNvSpPr txBox="1"/>
            <p:nvPr/>
          </p:nvSpPr>
          <p:spPr>
            <a:xfrm>
              <a:off x="6143636" y="2071684"/>
              <a:ext cx="207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Для родителей</a:t>
              </a: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514350" y="2285998"/>
            <a:ext cx="8415368" cy="1828706"/>
            <a:chOff x="514350" y="2285998"/>
            <a:chExt cx="8415368" cy="1828706"/>
          </a:xfrm>
        </p:grpSpPr>
        <p:sp>
          <p:nvSpPr>
            <p:cNvPr id="12" name="TextBox 12"/>
            <p:cNvSpPr txBox="1"/>
            <p:nvPr/>
          </p:nvSpPr>
          <p:spPr>
            <a:xfrm>
              <a:off x="514350" y="2285998"/>
              <a:ext cx="2271700" cy="182870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endParaRPr lang="ru-RU" sz="18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r>
                <a:rPr lang="ru-RU" sz="1800" dirty="0" smtClean="0">
                  <a:latin typeface="Verdana" pitchFamily="34" charset="0"/>
                  <a:ea typeface="Verdana" pitchFamily="34" charset="0"/>
                  <a:cs typeface="Verdana" pitchFamily="34" charset="0"/>
                </a:rPr>
                <a:t>Нарисовать </a:t>
              </a:r>
              <a:r>
                <a:rPr lang="ru-RU" sz="18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рисунки на тему «Олимпийские игры – виды спорта»</a:t>
              </a:r>
            </a:p>
            <a:p>
              <a:pPr>
                <a:lnSpc>
                  <a:spcPts val="1284"/>
                </a:lnSpc>
                <a:spcBef>
                  <a:spcPct val="0"/>
                </a:spcBef>
              </a:pPr>
              <a:endParaRPr lang="en-US" dirty="0">
                <a:solidFill>
                  <a:srgbClr val="000000"/>
                </a:solidFill>
                <a:latin typeface="Open Sans Bold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3286116" y="2643188"/>
              <a:ext cx="2786082" cy="99770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1800" dirty="0" smtClean="0">
                  <a:latin typeface="Verdana" pitchFamily="34" charset="0"/>
                  <a:ea typeface="Verdana" pitchFamily="34" charset="0"/>
                  <a:cs typeface="Verdana" pitchFamily="34" charset="0"/>
                </a:rPr>
                <a:t>Формировать </a:t>
              </a:r>
              <a:r>
                <a:rPr lang="ru-RU" sz="18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у детей представления об Олимпийских играх</a:t>
              </a:r>
            </a:p>
            <a:p>
              <a:pPr>
                <a:lnSpc>
                  <a:spcPts val="1284"/>
                </a:lnSpc>
                <a:spcBef>
                  <a:spcPct val="0"/>
                </a:spcBef>
              </a:pPr>
              <a:endParaRPr lang="en-US" dirty="0">
                <a:solidFill>
                  <a:srgbClr val="000000"/>
                </a:solidFill>
                <a:latin typeface="Open Sans Bold"/>
              </a:endParaRPr>
            </a:p>
          </p:txBody>
        </p:sp>
        <p:sp>
          <p:nvSpPr>
            <p:cNvPr id="19458" name="Rectangle 2"/>
            <p:cNvSpPr>
              <a:spLocks noChangeArrowheads="1"/>
            </p:cNvSpPr>
            <p:nvPr/>
          </p:nvSpPr>
          <p:spPr bwMode="auto">
            <a:xfrm>
              <a:off x="6143636" y="2571750"/>
              <a:ext cx="2786082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  <a:ea typeface="Verdana" pitchFamily="34" charset="0"/>
                  <a:cs typeface="Verdana" pitchFamily="34" charset="0"/>
                </a:rPr>
                <a:t>Выучить </a:t>
              </a:r>
              <a:r>
                <a:rPr kumimoji="0" lang="ru-R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  <a:ea typeface="Verdana" pitchFamily="34" charset="0"/>
                  <a:cs typeface="Verdana" pitchFamily="34" charset="0"/>
                </a:rPr>
                <a:t>с детьми стихи о 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  <a:ea typeface="Verdana" pitchFamily="34" charset="0"/>
                  <a:cs typeface="Verdana" pitchFamily="34" charset="0"/>
                </a:rPr>
                <a:t>спорте;</a:t>
              </a:r>
              <a:endParaRPr kumimoji="0" 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  <a:ea typeface="Verdana" pitchFamily="34" charset="0"/>
                  <a:cs typeface="Verdana" pitchFamily="34" charset="0"/>
                </a:rPr>
                <a:t>Побеседовать </a:t>
              </a:r>
              <a:r>
                <a:rPr kumimoji="0" lang="ru-R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  <a:ea typeface="Verdana" pitchFamily="34" charset="0"/>
                  <a:cs typeface="Verdana" pitchFamily="34" charset="0"/>
                </a:rPr>
                <a:t>с детьми</a:t>
              </a: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8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14480" y="64292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Этапы проекта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428596" y="1500180"/>
          <a:ext cx="8358246" cy="314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2786050" y="3071816"/>
            <a:ext cx="3357586" cy="214314"/>
            <a:chOff x="2786050" y="3071816"/>
            <a:chExt cx="3357586" cy="214314"/>
          </a:xfrm>
        </p:grpSpPr>
        <p:sp>
          <p:nvSpPr>
            <p:cNvPr id="5" name="Стрелка вправо 4"/>
            <p:cNvSpPr/>
            <p:nvPr/>
          </p:nvSpPr>
          <p:spPr>
            <a:xfrm>
              <a:off x="2786050" y="3071816"/>
              <a:ext cx="357190" cy="214314"/>
            </a:xfrm>
            <a:prstGeom prst="rightArrow">
              <a:avLst/>
            </a:prstGeom>
            <a:solidFill>
              <a:srgbClr val="0049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" name="Стрелка вправо 5"/>
            <p:cNvSpPr/>
            <p:nvPr/>
          </p:nvSpPr>
          <p:spPr>
            <a:xfrm>
              <a:off x="5786446" y="3071816"/>
              <a:ext cx="357190" cy="214314"/>
            </a:xfrm>
            <a:prstGeom prst="rightArrow">
              <a:avLst/>
            </a:prstGeom>
            <a:solidFill>
              <a:srgbClr val="0049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428728" y="4143386"/>
            <a:ext cx="6072230" cy="586590"/>
            <a:chOff x="1428728" y="4143386"/>
            <a:chExt cx="6072230" cy="586590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1428728" y="4286262"/>
              <a:ext cx="357190" cy="372276"/>
              <a:chOff x="785786" y="1785932"/>
              <a:chExt cx="357190" cy="372276"/>
            </a:xfrm>
          </p:grpSpPr>
          <p:sp>
            <p:nvSpPr>
              <p:cNvPr id="8" name="AutoShape 6"/>
              <p:cNvSpPr/>
              <p:nvPr/>
            </p:nvSpPr>
            <p:spPr>
              <a:xfrm>
                <a:off x="785786" y="1785932"/>
                <a:ext cx="357190" cy="372276"/>
              </a:xfrm>
              <a:prstGeom prst="rect">
                <a:avLst/>
              </a:prstGeom>
              <a:solidFill>
                <a:srgbClr val="002060"/>
              </a:solidFill>
            </p:spPr>
          </p:sp>
          <p:sp>
            <p:nvSpPr>
              <p:cNvPr id="9" name="TextBox 8"/>
              <p:cNvSpPr txBox="1"/>
              <p:nvPr/>
            </p:nvSpPr>
            <p:spPr>
              <a:xfrm>
                <a:off x="785786" y="1785932"/>
                <a:ext cx="285752" cy="369332"/>
              </a:xfrm>
              <a:prstGeom prst="rect">
                <a:avLst/>
              </a:prstGeom>
              <a:solidFill>
                <a:srgbClr val="00206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ru-RU" sz="1800" dirty="0">
                    <a:solidFill>
                      <a:schemeClr val="bg1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  <a:hlinkClick r:id="rId6" action="ppaction://hlinksldjump"/>
                  </a:rPr>
                  <a:t>1</a:t>
                </a:r>
                <a:endParaRPr lang="ru-RU" sz="1800" dirty="0">
                  <a:solidFill>
                    <a:schemeClr val="bg1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10" name="Группа 9"/>
            <p:cNvGrpSpPr/>
            <p:nvPr/>
          </p:nvGrpSpPr>
          <p:grpSpPr>
            <a:xfrm>
              <a:off x="4357686" y="4357700"/>
              <a:ext cx="357190" cy="372276"/>
              <a:chOff x="785786" y="1785932"/>
              <a:chExt cx="357190" cy="372276"/>
            </a:xfrm>
            <a:solidFill>
              <a:srgbClr val="002060"/>
            </a:solidFill>
          </p:grpSpPr>
          <p:sp>
            <p:nvSpPr>
              <p:cNvPr id="11" name="AutoShape 6"/>
              <p:cNvSpPr/>
              <p:nvPr/>
            </p:nvSpPr>
            <p:spPr>
              <a:xfrm>
                <a:off x="785786" y="1785932"/>
                <a:ext cx="357190" cy="372276"/>
              </a:xfrm>
              <a:prstGeom prst="rect">
                <a:avLst/>
              </a:prstGeom>
              <a:grpFill/>
            </p:spPr>
          </p:sp>
          <p:sp>
            <p:nvSpPr>
              <p:cNvPr id="12" name="TextBox 11"/>
              <p:cNvSpPr txBox="1"/>
              <p:nvPr/>
            </p:nvSpPr>
            <p:spPr>
              <a:xfrm>
                <a:off x="785786" y="1785932"/>
                <a:ext cx="285752" cy="369332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ru-RU" sz="1800" dirty="0">
                    <a:solidFill>
                      <a:schemeClr val="bg1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  <a:hlinkClick r:id="rId7" action="ppaction://hlinksldjump"/>
                  </a:rPr>
                  <a:t>2</a:t>
                </a:r>
                <a:endParaRPr lang="ru-RU" sz="1800" dirty="0">
                  <a:solidFill>
                    <a:schemeClr val="bg1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13" name="Группа 12"/>
            <p:cNvGrpSpPr/>
            <p:nvPr/>
          </p:nvGrpSpPr>
          <p:grpSpPr>
            <a:xfrm>
              <a:off x="7143768" y="4143386"/>
              <a:ext cx="357190" cy="372276"/>
              <a:chOff x="785786" y="1785932"/>
              <a:chExt cx="357190" cy="372276"/>
            </a:xfrm>
            <a:solidFill>
              <a:srgbClr val="002060"/>
            </a:solidFill>
          </p:grpSpPr>
          <p:sp>
            <p:nvSpPr>
              <p:cNvPr id="14" name="AutoShape 6"/>
              <p:cNvSpPr/>
              <p:nvPr/>
            </p:nvSpPr>
            <p:spPr>
              <a:xfrm>
                <a:off x="785786" y="1785932"/>
                <a:ext cx="357190" cy="372276"/>
              </a:xfrm>
              <a:prstGeom prst="rect">
                <a:avLst/>
              </a:prstGeom>
              <a:grpFill/>
            </p:spPr>
          </p:sp>
          <p:sp>
            <p:nvSpPr>
              <p:cNvPr id="15" name="TextBox 14">
                <a:hlinkClick r:id="rId8" action="ppaction://hlinksldjump"/>
              </p:cNvPr>
              <p:cNvSpPr txBox="1"/>
              <p:nvPr/>
            </p:nvSpPr>
            <p:spPr>
              <a:xfrm>
                <a:off x="785786" y="1785932"/>
                <a:ext cx="285752" cy="369332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ru-RU" sz="1800" dirty="0">
                    <a:solidFill>
                      <a:schemeClr val="bg1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</a:rPr>
                  <a:t>3</a:t>
                </a: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14353" y="479831"/>
            <a:ext cx="5414969" cy="6027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704"/>
              </a:lnSpc>
            </a:pPr>
            <a:r>
              <a:rPr lang="ru-RU" sz="4000" spc="-4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Результаты проекта</a:t>
            </a:r>
            <a:endParaRPr lang="en-US" sz="4000" spc="-45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785786" y="1428742"/>
            <a:ext cx="4000528" cy="1036702"/>
            <a:chOff x="785786" y="1428742"/>
            <a:chExt cx="4000528" cy="1036702"/>
          </a:xfrm>
        </p:grpSpPr>
        <p:sp>
          <p:nvSpPr>
            <p:cNvPr id="4" name="AutoShape 4"/>
            <p:cNvSpPr/>
            <p:nvPr/>
          </p:nvSpPr>
          <p:spPr>
            <a:xfrm>
              <a:off x="785786" y="1428742"/>
              <a:ext cx="73182" cy="1036702"/>
            </a:xfrm>
            <a:prstGeom prst="rect">
              <a:avLst/>
            </a:prstGeom>
            <a:solidFill>
              <a:srgbClr val="2140C4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1000100" y="1500180"/>
              <a:ext cx="3786214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1950"/>
                </a:lnSpc>
              </a:pPr>
              <a:r>
                <a:rPr lang="ru-RU" sz="1800" dirty="0">
                  <a:latin typeface="Verdana" pitchFamily="34" charset="0"/>
                </a:rPr>
                <a:t>Все дети хорошо усвоили информацию об Олимпийских играх</a:t>
              </a:r>
              <a:endParaRPr lang="en-US" sz="1400" spc="-35" dirty="0">
                <a:solidFill>
                  <a:srgbClr val="151B39"/>
                </a:solidFill>
                <a:latin typeface="Verdana" pitchFamily="34" charset="0"/>
              </a:endParaRPr>
            </a:p>
          </p:txBody>
        </p:sp>
      </p:grpSp>
      <p:sp>
        <p:nvSpPr>
          <p:cNvPr id="7" name="AutoShape 7"/>
          <p:cNvSpPr/>
          <p:nvPr/>
        </p:nvSpPr>
        <p:spPr>
          <a:xfrm>
            <a:off x="5681353" y="1357344"/>
            <a:ext cx="2948301" cy="1036702"/>
          </a:xfrm>
          <a:prstGeom prst="rect">
            <a:avLst/>
          </a:prstGeom>
          <a:solidFill>
            <a:srgbClr val="FFFFFF"/>
          </a:solidFill>
        </p:spPr>
      </p:sp>
      <p:grpSp>
        <p:nvGrpSpPr>
          <p:cNvPr id="34" name="Группа 33"/>
          <p:cNvGrpSpPr/>
          <p:nvPr/>
        </p:nvGrpSpPr>
        <p:grpSpPr>
          <a:xfrm>
            <a:off x="785786" y="3214692"/>
            <a:ext cx="4143404" cy="902436"/>
            <a:chOff x="785786" y="3214692"/>
            <a:chExt cx="4143404" cy="902436"/>
          </a:xfrm>
        </p:grpSpPr>
        <p:sp>
          <p:nvSpPr>
            <p:cNvPr id="9" name="TextBox 9"/>
            <p:cNvSpPr txBox="1"/>
            <p:nvPr/>
          </p:nvSpPr>
          <p:spPr>
            <a:xfrm>
              <a:off x="1000100" y="3286131"/>
              <a:ext cx="3929090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1800" dirty="0">
                  <a:latin typeface="Verdana" pitchFamily="34" charset="0"/>
                </a:rPr>
                <a:t>Ответили правильно на проблемный вопрос «Что такое Олимпиада?»</a:t>
              </a:r>
              <a:endParaRPr lang="en-US" sz="1800" spc="-31" dirty="0">
                <a:solidFill>
                  <a:srgbClr val="151B39"/>
                </a:solidFill>
                <a:latin typeface="Halant Medium"/>
              </a:endParaRPr>
            </a:p>
          </p:txBody>
        </p:sp>
        <p:sp>
          <p:nvSpPr>
            <p:cNvPr id="13" name="AutoShape 13"/>
            <p:cNvSpPr/>
            <p:nvPr/>
          </p:nvSpPr>
          <p:spPr>
            <a:xfrm>
              <a:off x="785786" y="3214692"/>
              <a:ext cx="73182" cy="895030"/>
            </a:xfrm>
            <a:prstGeom prst="rect">
              <a:avLst/>
            </a:prstGeom>
            <a:solidFill>
              <a:schemeClr val="tx2"/>
            </a:solidFill>
          </p:spPr>
        </p:sp>
      </p:grpSp>
      <p:sp>
        <p:nvSpPr>
          <p:cNvPr id="14" name="AutoShape 14"/>
          <p:cNvSpPr/>
          <p:nvPr/>
        </p:nvSpPr>
        <p:spPr>
          <a:xfrm>
            <a:off x="5643570" y="2143122"/>
            <a:ext cx="2948301" cy="89503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17" name="AutoShape 17"/>
          <p:cNvSpPr/>
          <p:nvPr/>
        </p:nvSpPr>
        <p:spPr>
          <a:xfrm>
            <a:off x="5681353" y="3734052"/>
            <a:ext cx="2948301" cy="895030"/>
          </a:xfrm>
          <a:prstGeom prst="rect">
            <a:avLst/>
          </a:prstGeom>
          <a:solidFill>
            <a:srgbClr val="FFFFFF"/>
          </a:solidFill>
        </p:spPr>
      </p:sp>
      <p:grpSp>
        <p:nvGrpSpPr>
          <p:cNvPr id="35" name="Группа 34"/>
          <p:cNvGrpSpPr/>
          <p:nvPr/>
        </p:nvGrpSpPr>
        <p:grpSpPr>
          <a:xfrm>
            <a:off x="5072066" y="3214692"/>
            <a:ext cx="3929058" cy="1036702"/>
            <a:chOff x="5143504" y="1428742"/>
            <a:chExt cx="3929058" cy="1036702"/>
          </a:xfrm>
        </p:grpSpPr>
        <p:sp>
          <p:nvSpPr>
            <p:cNvPr id="30" name="AutoShape 4"/>
            <p:cNvSpPr/>
            <p:nvPr/>
          </p:nvSpPr>
          <p:spPr>
            <a:xfrm>
              <a:off x="5143504" y="1428742"/>
              <a:ext cx="73182" cy="1036702"/>
            </a:xfrm>
            <a:prstGeom prst="rect">
              <a:avLst/>
            </a:prstGeom>
            <a:solidFill>
              <a:srgbClr val="2140C4"/>
            </a:solidFill>
          </p:spPr>
        </p:sp>
        <p:sp>
          <p:nvSpPr>
            <p:cNvPr id="7169" name="Rectangle 1"/>
            <p:cNvSpPr>
              <a:spLocks noChangeArrowheads="1"/>
            </p:cNvSpPr>
            <p:nvPr/>
          </p:nvSpPr>
          <p:spPr bwMode="auto">
            <a:xfrm>
              <a:off x="5357818" y="1428742"/>
              <a:ext cx="3714744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  <a:ea typeface="Times New Roman" pitchFamily="18" charset="0"/>
                  <a:cs typeface="Times New Roman" pitchFamily="18" charset="0"/>
                </a:rPr>
                <a:t>Оформлен альбом из детских рисунков «Олимпийские игры – виды спорта»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5072066" y="1428742"/>
            <a:ext cx="3357586" cy="928694"/>
            <a:chOff x="5143504" y="3143254"/>
            <a:chExt cx="3357586" cy="928694"/>
          </a:xfrm>
        </p:grpSpPr>
        <p:sp>
          <p:nvSpPr>
            <p:cNvPr id="27" name="AutoShape 13"/>
            <p:cNvSpPr/>
            <p:nvPr/>
          </p:nvSpPr>
          <p:spPr>
            <a:xfrm>
              <a:off x="5143504" y="3176918"/>
              <a:ext cx="73182" cy="895030"/>
            </a:xfrm>
            <a:prstGeom prst="rect">
              <a:avLst/>
            </a:prstGeom>
            <a:solidFill>
              <a:schemeClr val="tx2"/>
            </a:solidFill>
          </p:spPr>
        </p:sp>
        <p:sp>
          <p:nvSpPr>
            <p:cNvPr id="32" name="TextBox 31"/>
            <p:cNvSpPr txBox="1"/>
            <p:nvPr/>
          </p:nvSpPr>
          <p:spPr>
            <a:xfrm>
              <a:off x="5357818" y="3143254"/>
              <a:ext cx="31432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dirty="0">
                  <a:latin typeface="Verdana" pitchFamily="34" charset="0"/>
                </a:rPr>
                <a:t>Дети знают стихи и песни об Олимпийских видах спорта и ЗОЖ</a:t>
              </a: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060" y="1923678"/>
            <a:ext cx="6047756" cy="2808199"/>
          </a:xfrm>
          <a:prstGeom prst="rect">
            <a:avLst/>
          </a:prstGeom>
        </p:spPr>
      </p:pic>
      <p:pic>
        <p:nvPicPr>
          <p:cNvPr id="1026" name="Picture 2" descr="C:\Users\User\Desktop\flag-olimpiyski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071552"/>
            <a:ext cx="5033861" cy="3357586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2500312"/>
            <a:ext cx="5118932" cy="1571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3286116" y="2571750"/>
            <a:ext cx="4884004" cy="1296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4704"/>
              </a:lnSpc>
            </a:pPr>
            <a:r>
              <a:rPr lang="ru-RU" sz="4000" b="1" spc="-45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Спасибо за внимание!</a:t>
            </a:r>
            <a:endParaRPr lang="en-US" sz="4000" b="1" spc="-45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01530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1500180"/>
            <a:ext cx="785818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spcCol="50400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00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r>
              <a:rPr kumimoji="0" lang="ru-RU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Принять участие в беседе вместе с воспитателем и ответить на вопросы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r>
              <a:rPr kumimoji="0" lang="ru-RU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Побеседовать с родителями на темы «Олимпийские игры», «Виды спорта»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r>
              <a:rPr kumimoji="0" lang="ru-RU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Выучить стихотворения вместе с родителями </a:t>
            </a: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endParaRPr lang="ru-RU" sz="1800" dirty="0">
              <a:solidFill>
                <a:srgbClr val="000000"/>
              </a:solidFill>
              <a:latin typeface="Verdana" pitchFamily="34" charset="0"/>
              <a:cs typeface="Times New Roman" pitchFamily="18" charset="0"/>
            </a:endParaRP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r>
              <a:rPr kumimoji="0" lang="ru-RU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Выучить песни «На зарядку», «Трус не играет в хоккей», «Скакалка»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r>
              <a:rPr kumimoji="0" lang="ru-RU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Посмотреть вместе с воспитателем мультфильм и видеорепортаж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r>
              <a:rPr kumimoji="0" lang="ru-RU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Нарисовать рисунки на тему «Олимпийские игры – виды спорта»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00232" y="64292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Задачи для детей</a:t>
            </a:r>
          </a:p>
        </p:txBody>
      </p:sp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7072330" y="4286262"/>
            <a:ext cx="428628" cy="428628"/>
          </a:xfrm>
          <a:prstGeom prst="actionButtonReturn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42976" y="1700939"/>
            <a:ext cx="7215238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spcCol="504000" anchor="ctr" anchorCtr="0" compatLnSpc="1">
            <a:prstTxWarp prst="textNoShape">
              <a:avLst/>
            </a:prstTxWarp>
            <a:spAutoFit/>
          </a:bodyPr>
          <a:lstStyle/>
          <a:p>
            <a:pPr indent="360000">
              <a:buBlip>
                <a:blip r:embed="rId2"/>
              </a:buBlip>
            </a:pPr>
            <a:r>
              <a:rPr lang="ru-RU" sz="1800" dirty="0">
                <a:latin typeface="Verdana" pitchFamily="34" charset="0"/>
              </a:rPr>
              <a:t>Выучить с детьми стихи о спорте, видах спорта, ЗОЖ</a:t>
            </a:r>
          </a:p>
          <a:p>
            <a:pPr indent="360000">
              <a:buBlip>
                <a:blip r:embed="rId2"/>
              </a:buBlip>
            </a:pPr>
            <a:r>
              <a:rPr lang="ru-RU" sz="1800" dirty="0">
                <a:latin typeface="Verdana" pitchFamily="34" charset="0"/>
              </a:rPr>
              <a:t>Помочь детям выучить песни</a:t>
            </a:r>
          </a:p>
          <a:p>
            <a:pPr indent="360000">
              <a:buBlip>
                <a:blip r:embed="rId2"/>
              </a:buBlip>
            </a:pPr>
            <a:r>
              <a:rPr lang="ru-RU" sz="1800" dirty="0">
                <a:latin typeface="Verdana" pitchFamily="34" charset="0"/>
              </a:rPr>
              <a:t>Побеседовать с детьми на темы «Олимпийские игры», «Виды спорта»</a:t>
            </a:r>
          </a:p>
          <a:p>
            <a:pPr indent="360000"/>
            <a:endParaRPr lang="ru-RU" sz="1800" dirty="0">
              <a:latin typeface="Verdana" pitchFamily="34" charset="0"/>
            </a:endParaRPr>
          </a:p>
          <a:p>
            <a:pPr indent="360000">
              <a:buBlip>
                <a:blip r:embed="rId2"/>
              </a:buBlip>
            </a:pPr>
            <a:r>
              <a:rPr lang="ru-RU" sz="1800" dirty="0">
                <a:latin typeface="Verdana" pitchFamily="34" charset="0"/>
              </a:rPr>
              <a:t>Содействовать работе воспитателя</a:t>
            </a:r>
          </a:p>
          <a:p>
            <a:pPr indent="360000">
              <a:buBlip>
                <a:blip r:embed="rId2"/>
              </a:buBlip>
            </a:pPr>
            <a:r>
              <a:rPr lang="ru-RU" sz="1800" dirty="0">
                <a:latin typeface="Verdana" pitchFamily="34" charset="0"/>
              </a:rPr>
              <a:t>Обеспечить ребёнка необходимыми материалами для участия в проекте</a:t>
            </a:r>
            <a:endParaRPr lang="ru-RU" sz="1800" dirty="0">
              <a:solidFill>
                <a:srgbClr val="000000"/>
              </a:solidFill>
              <a:latin typeface="Verdana" pitchFamily="34" charset="0"/>
              <a:cs typeface="Times New Roman" pitchFamily="18" charset="0"/>
            </a:endParaRP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Blip>
                <a:blip r:embed="rId2"/>
              </a:buBlip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00166" y="642924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Задачи для родителей</a:t>
            </a:r>
          </a:p>
        </p:txBody>
      </p:sp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6500826" y="4214824"/>
            <a:ext cx="428628" cy="428628"/>
          </a:xfrm>
          <a:prstGeom prst="actionButtonReturn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1214428"/>
            <a:ext cx="8072494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spcCol="504000" anchor="ctr" anchorCtr="0" compatLnSpc="1">
            <a:prstTxWarp prst="textNoShape">
              <a:avLst/>
            </a:prstTxWarp>
            <a:spAutoFit/>
          </a:bodyPr>
          <a:lstStyle/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Формировать у детей представление об Олимпийских играх</a:t>
            </a:r>
          </a:p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Ознакомить дошкольников с доступными для детей этого возраста сведениями из истории олимпийского движения.</a:t>
            </a:r>
          </a:p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Способствовать формированию у детей интереса к занятиям физическими упражнениями</a:t>
            </a:r>
          </a:p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Провести с детьми беседы</a:t>
            </a:r>
          </a:p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Создать условия для изобразительной деятельности детей</a:t>
            </a:r>
          </a:p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Подобрать материал к беседе и разместить информацию на информационном стенде</a:t>
            </a:r>
          </a:p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Подобрать видеоматериал о спорте, Олимпийских играх</a:t>
            </a:r>
          </a:p>
          <a:p>
            <a:pPr lvl="0" indent="36000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Blip>
                <a:blip r:embed="rId2"/>
              </a:buBlip>
            </a:pPr>
            <a:r>
              <a:rPr lang="ru-RU" sz="1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Создать альбом с детскими рисунками «Олимпийские игры  - виды спорта»</a:t>
            </a:r>
          </a:p>
          <a:p>
            <a:pPr marL="0" marR="0" lvl="0" indent="360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tabLst/>
            </a:pPr>
            <a:endParaRPr lang="ru-RU" sz="1800" dirty="0">
              <a:solidFill>
                <a:srgbClr val="000000"/>
              </a:solidFill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428610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Задачи для воспитателя</a:t>
            </a:r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8072462" y="4500576"/>
            <a:ext cx="428628" cy="428628"/>
          </a:xfrm>
          <a:prstGeom prst="actionButtonReturn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5786446" y="1500180"/>
            <a:ext cx="3000396" cy="228601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AutoShape 2"/>
          <p:cNvSpPr/>
          <p:nvPr/>
        </p:nvSpPr>
        <p:spPr>
          <a:xfrm>
            <a:off x="1345453" y="1500180"/>
            <a:ext cx="3940927" cy="2978965"/>
          </a:xfrm>
          <a:prstGeom prst="rect">
            <a:avLst/>
          </a:prstGeom>
          <a:solidFill>
            <a:srgbClr val="002060"/>
          </a:solidFill>
        </p:spPr>
      </p:sp>
      <p:sp>
        <p:nvSpPr>
          <p:cNvPr id="4" name="AutoShape 4"/>
          <p:cNvSpPr/>
          <p:nvPr/>
        </p:nvSpPr>
        <p:spPr>
          <a:xfrm>
            <a:off x="500034" y="571486"/>
            <a:ext cx="158229" cy="157962"/>
          </a:xfrm>
          <a:prstGeom prst="rect">
            <a:avLst/>
          </a:prstGeom>
          <a:solidFill>
            <a:srgbClr val="0049DA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130004" y="2905891"/>
            <a:ext cx="526774" cy="501488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6000760" y="1785932"/>
            <a:ext cx="2714644" cy="166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1800" dirty="0">
                <a:latin typeface="Verdana" pitchFamily="34" charset="0"/>
                <a:ea typeface="Verdana" pitchFamily="34" charset="0"/>
                <a:cs typeface="Verdana" pitchFamily="34" charset="0"/>
              </a:rPr>
              <a:t>Были собраны все необходимые материалы для </a:t>
            </a:r>
          </a:p>
          <a:p>
            <a:r>
              <a:rPr lang="ru-RU" sz="1800" dirty="0">
                <a:latin typeface="Verdana" pitchFamily="34" charset="0"/>
                <a:ea typeface="Verdana" pitchFamily="34" charset="0"/>
                <a:cs typeface="Verdana" pitchFamily="34" charset="0"/>
              </a:rPr>
              <a:t>реализации проекта на тему«Олимпийские игры»</a:t>
            </a:r>
            <a:endParaRPr lang="en-US" sz="1600" spc="-15" dirty="0">
              <a:solidFill>
                <a:srgbClr val="151B39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81028" y="606264"/>
            <a:ext cx="2933716" cy="1795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411"/>
              </a:lnSpc>
              <a:spcBef>
                <a:spcPct val="0"/>
              </a:spcBef>
            </a:pPr>
            <a:r>
              <a:rPr lang="ru-RU" sz="1800" dirty="0">
                <a:solidFill>
                  <a:srgbClr val="151B3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Подготовительный этап</a:t>
            </a:r>
            <a:endParaRPr lang="en-US" sz="1800" dirty="0">
              <a:solidFill>
                <a:srgbClr val="151B39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255" r="7255"/>
          <a:stretch>
            <a:fillRect/>
          </a:stretch>
        </p:blipFill>
        <p:spPr>
          <a:xfrm>
            <a:off x="1142976" y="1211869"/>
            <a:ext cx="3857652" cy="3004685"/>
          </a:xfrm>
          <a:prstGeom prst="rect">
            <a:avLst/>
          </a:prstGeom>
        </p:spPr>
      </p:pic>
      <p:sp>
        <p:nvSpPr>
          <p:cNvPr id="11" name="Управляющая кнопка: возврат 10">
            <a:hlinkClick r:id="rId5" action="ppaction://hlinksldjump" highlightClick="1"/>
          </p:cNvPr>
          <p:cNvSpPr/>
          <p:nvPr/>
        </p:nvSpPr>
        <p:spPr>
          <a:xfrm>
            <a:off x="7215206" y="4143386"/>
            <a:ext cx="357190" cy="357190"/>
          </a:xfrm>
          <a:prstGeom prst="actionButtonReturn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/>
          <p:cNvGrpSpPr/>
          <p:nvPr/>
        </p:nvGrpSpPr>
        <p:grpSpPr>
          <a:xfrm>
            <a:off x="500034" y="571486"/>
            <a:ext cx="3214710" cy="217264"/>
            <a:chOff x="500034" y="571486"/>
            <a:chExt cx="3214710" cy="217264"/>
          </a:xfrm>
        </p:grpSpPr>
        <p:sp>
          <p:nvSpPr>
            <p:cNvPr id="4" name="AutoShape 4"/>
            <p:cNvSpPr/>
            <p:nvPr/>
          </p:nvSpPr>
          <p:spPr>
            <a:xfrm>
              <a:off x="500034" y="571486"/>
              <a:ext cx="158229" cy="157962"/>
            </a:xfrm>
            <a:prstGeom prst="rect">
              <a:avLst/>
            </a:prstGeom>
            <a:solidFill>
              <a:srgbClr val="0049DA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81028" y="606264"/>
              <a:ext cx="2933716" cy="18248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1411"/>
                </a:lnSpc>
                <a:spcBef>
                  <a:spcPct val="0"/>
                </a:spcBef>
              </a:pPr>
              <a:r>
                <a:rPr lang="ru-RU" sz="1800" dirty="0">
                  <a:solidFill>
                    <a:srgbClr val="151B39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rPr>
                <a:t>Основной этап</a:t>
              </a:r>
              <a:endParaRPr lang="en-US" sz="1800" dirty="0">
                <a:solidFill>
                  <a:srgbClr val="151B39"/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sp>
        <p:nvSpPr>
          <p:cNvPr id="11" name="Управляющая кнопка: возврат 10">
            <a:hlinkClick r:id="rId2" action="ppaction://hlinksldjump" highlightClick="1"/>
          </p:cNvPr>
          <p:cNvSpPr/>
          <p:nvPr/>
        </p:nvSpPr>
        <p:spPr>
          <a:xfrm>
            <a:off x="7786710" y="4286262"/>
            <a:ext cx="357190" cy="357190"/>
          </a:xfrm>
          <a:prstGeom prst="actionButtonReturn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13" name="Схема 12"/>
          <p:cNvGraphicFramePr/>
          <p:nvPr/>
        </p:nvGraphicFramePr>
        <p:xfrm>
          <a:off x="1071538" y="714362"/>
          <a:ext cx="6810380" cy="4564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/>
          <p:nvPr/>
        </p:nvSpPr>
        <p:spPr>
          <a:xfrm>
            <a:off x="5572132" y="1285866"/>
            <a:ext cx="3207300" cy="2571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sp>
      <p:grpSp>
        <p:nvGrpSpPr>
          <p:cNvPr id="2" name="Группа 1"/>
          <p:cNvGrpSpPr/>
          <p:nvPr/>
        </p:nvGrpSpPr>
        <p:grpSpPr>
          <a:xfrm>
            <a:off x="500034" y="782850"/>
            <a:ext cx="3214710" cy="217264"/>
            <a:chOff x="500034" y="571486"/>
            <a:chExt cx="3214710" cy="217264"/>
          </a:xfrm>
        </p:grpSpPr>
        <p:sp>
          <p:nvSpPr>
            <p:cNvPr id="3" name="AutoShape 4"/>
            <p:cNvSpPr/>
            <p:nvPr/>
          </p:nvSpPr>
          <p:spPr>
            <a:xfrm>
              <a:off x="500034" y="571486"/>
              <a:ext cx="158229" cy="157962"/>
            </a:xfrm>
            <a:prstGeom prst="rect">
              <a:avLst/>
            </a:prstGeom>
            <a:solidFill>
              <a:srgbClr val="0049DA"/>
            </a:solidFill>
          </p:spPr>
        </p:sp>
        <p:sp>
          <p:nvSpPr>
            <p:cNvPr id="4" name="TextBox 9"/>
            <p:cNvSpPr txBox="1"/>
            <p:nvPr/>
          </p:nvSpPr>
          <p:spPr>
            <a:xfrm>
              <a:off x="781028" y="606264"/>
              <a:ext cx="2933716" cy="18248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1411"/>
                </a:lnSpc>
                <a:spcBef>
                  <a:spcPct val="0"/>
                </a:spcBef>
              </a:pPr>
              <a:r>
                <a:rPr lang="ru-RU" sz="1800" dirty="0">
                  <a:solidFill>
                    <a:srgbClr val="151B39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rPr>
                <a:t>Заключительный этап</a:t>
              </a:r>
              <a:endParaRPr lang="en-US" sz="1800" dirty="0">
                <a:solidFill>
                  <a:srgbClr val="151B39"/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329657495"/>
              </p:ext>
            </p:extLst>
          </p:nvPr>
        </p:nvGraphicFramePr>
        <p:xfrm>
          <a:off x="214282" y="1000114"/>
          <a:ext cx="4572032" cy="3500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7" name="Picture 3" descr="C:\Documents and Settings\117\Рабочий стол\Главная-9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142990"/>
            <a:ext cx="3357586" cy="251819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5000628" y="4143386"/>
            <a:ext cx="3643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i="1" dirty="0">
                <a:ln w="0"/>
                <a:latin typeface="Verdana" pitchFamily="34" charset="0"/>
              </a:rPr>
              <a:t>Альбом «Олимпийские игры – виды спорта»</a:t>
            </a:r>
          </a:p>
        </p:txBody>
      </p:sp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7321" y="4569046"/>
            <a:ext cx="377985" cy="37798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266</TotalTime>
  <Words>416</Words>
  <Application>Microsoft Office PowerPoint</Application>
  <PresentationFormat>Экран (16:9)</PresentationFormat>
  <Paragraphs>76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Verdana</vt:lpstr>
      <vt:lpstr>Open Sans Bold</vt:lpstr>
      <vt:lpstr>Georgia</vt:lpstr>
      <vt:lpstr>Halant Medium</vt:lpstr>
      <vt:lpstr>Times New Roman</vt:lpstr>
      <vt:lpstr>Wingdings 2</vt:lpstr>
      <vt:lpstr>Trebuchet MS</vt:lpstr>
      <vt:lpstr>Городская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Профессиональный Спорт Виртуальная Викторина Квиз Презентации</dc:title>
  <cp:lastModifiedBy>User</cp:lastModifiedBy>
  <cp:revision>36</cp:revision>
  <dcterms:created xsi:type="dcterms:W3CDTF">2006-08-16T00:00:00Z</dcterms:created>
  <dcterms:modified xsi:type="dcterms:W3CDTF">2022-11-07T14:43:30Z</dcterms:modified>
  <dc:identifier>DAFRLTTN2G0</dc:identifier>
</cp:coreProperties>
</file>